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Agrandir" panose="020B0604020202020204" charset="0"/>
      <p:regular r:id="rId18"/>
    </p:embeddedFont>
    <p:embeddedFont>
      <p:font typeface="Agrandir Bold" panose="020B0604020202020204" charset="0"/>
      <p:regular r:id="rId19"/>
    </p:embeddedFont>
    <p:embeddedFont>
      <p:font typeface="Agrandir Medium" panose="020B0604020202020204" charset="0"/>
      <p:regular r:id="rId20"/>
    </p:embeddedFont>
    <p:embeddedFont>
      <p:font typeface="Calibri" panose="020F0502020204030204" pitchFamily="34" charset="0"/>
      <p:regular r:id="rId21"/>
      <p:bold r:id="rId22"/>
      <p:italic r:id="rId23"/>
      <p:boldItalic r:id="rId24"/>
    </p:embeddedFont>
    <p:embeddedFont>
      <p:font typeface="Public Sans" panose="020B0604020202020204" charset="0"/>
      <p:regular r:id="rId25"/>
    </p:embeddedFont>
    <p:embeddedFont>
      <p:font typeface="Public Sans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4" d="100"/>
          <a:sy n="64" d="100"/>
        </p:scale>
        <p:origin x="178" y="9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svg>
</file>

<file path=ppt/media/image11.jpeg>
</file>

<file path=ppt/media/image12.png>
</file>

<file path=ppt/media/image13.svg>
</file>

<file path=ppt/media/image2.svg>
</file>

<file path=ppt/media/image3.png>
</file>

<file path=ppt/media/image4.svg>
</file>

<file path=ppt/media/image5.jpe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9144000" y="302221"/>
            <a:ext cx="8841904" cy="9682557"/>
            <a:chOff x="0" y="0"/>
            <a:chExt cx="2328732" cy="2550139"/>
          </a:xfrm>
        </p:grpSpPr>
        <p:sp>
          <p:nvSpPr>
            <p:cNvPr id="3" name="Freeform 3"/>
            <p:cNvSpPr/>
            <p:nvPr/>
          </p:nvSpPr>
          <p:spPr>
            <a:xfrm>
              <a:off x="0" y="0"/>
              <a:ext cx="2328732" cy="2550139"/>
            </a:xfrm>
            <a:custGeom>
              <a:avLst/>
              <a:gdLst/>
              <a:ahLst/>
              <a:cxnLst/>
              <a:rect l="l" t="t" r="r" b="b"/>
              <a:pathLst>
                <a:path w="2328732" h="2550139">
                  <a:moveTo>
                    <a:pt x="0" y="0"/>
                  </a:moveTo>
                  <a:lnTo>
                    <a:pt x="2328732" y="0"/>
                  </a:lnTo>
                  <a:lnTo>
                    <a:pt x="2328732"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2328732" cy="2578714"/>
            </a:xfrm>
            <a:prstGeom prst="rect">
              <a:avLst/>
            </a:prstGeom>
          </p:spPr>
          <p:txBody>
            <a:bodyPr lIns="50800" tIns="50800" rIns="50800" bIns="50800" rtlCol="0" anchor="ctr"/>
            <a:lstStyle/>
            <a:p>
              <a:pPr algn="ctr">
                <a:lnSpc>
                  <a:spcPts val="1960"/>
                </a:lnSpc>
              </a:pPr>
              <a:endParaRPr/>
            </a:p>
          </p:txBody>
        </p:sp>
      </p:grpSp>
      <p:sp>
        <p:nvSpPr>
          <p:cNvPr id="5" name="Freeform 5"/>
          <p:cNvSpPr/>
          <p:nvPr/>
        </p:nvSpPr>
        <p:spPr>
          <a:xfrm>
            <a:off x="10159783" y="2041700"/>
            <a:ext cx="6810338" cy="6203599"/>
          </a:xfrm>
          <a:custGeom>
            <a:avLst/>
            <a:gdLst/>
            <a:ahLst/>
            <a:cxnLst/>
            <a:rect l="l" t="t" r="r" b="b"/>
            <a:pathLst>
              <a:path w="6810338" h="6203599">
                <a:moveTo>
                  <a:pt x="0" y="0"/>
                </a:moveTo>
                <a:lnTo>
                  <a:pt x="6810338" y="0"/>
                </a:lnTo>
                <a:lnTo>
                  <a:pt x="6810338" y="6203600"/>
                </a:lnTo>
                <a:lnTo>
                  <a:pt x="0" y="62036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300694" y="302221"/>
            <a:ext cx="728006" cy="772980"/>
          </a:xfrm>
          <a:custGeom>
            <a:avLst/>
            <a:gdLst/>
            <a:ahLst/>
            <a:cxnLst/>
            <a:rect l="l" t="t" r="r" b="b"/>
            <a:pathLst>
              <a:path w="728006" h="772980">
                <a:moveTo>
                  <a:pt x="0" y="0"/>
                </a:moveTo>
                <a:lnTo>
                  <a:pt x="728006" y="0"/>
                </a:lnTo>
                <a:lnTo>
                  <a:pt x="728006" y="772980"/>
                </a:lnTo>
                <a:lnTo>
                  <a:pt x="0" y="7729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TextBox 7"/>
          <p:cNvSpPr txBox="1"/>
          <p:nvPr/>
        </p:nvSpPr>
        <p:spPr>
          <a:xfrm>
            <a:off x="1028700" y="1360951"/>
            <a:ext cx="8115300" cy="4644368"/>
          </a:xfrm>
          <a:prstGeom prst="rect">
            <a:avLst/>
          </a:prstGeom>
        </p:spPr>
        <p:txBody>
          <a:bodyPr lIns="0" tIns="0" rIns="0" bIns="0" rtlCol="0" anchor="t">
            <a:spAutoFit/>
          </a:bodyPr>
          <a:lstStyle/>
          <a:p>
            <a:pPr marL="0" lvl="0" indent="0" algn="l">
              <a:lnSpc>
                <a:spcPts val="11955"/>
              </a:lnSpc>
            </a:pPr>
            <a:r>
              <a:rPr lang="en-US" sz="12453" spc="-1195">
                <a:solidFill>
                  <a:srgbClr val="156669"/>
                </a:solidFill>
                <a:latin typeface="Public Sans"/>
                <a:ea typeface="Public Sans"/>
                <a:cs typeface="Public Sans"/>
                <a:sym typeface="Public Sans"/>
              </a:rPr>
              <a:t>Health Care Monitoring System</a:t>
            </a:r>
          </a:p>
        </p:txBody>
      </p:sp>
      <p:sp>
        <p:nvSpPr>
          <p:cNvPr id="8" name="TextBox 8"/>
          <p:cNvSpPr txBox="1"/>
          <p:nvPr/>
        </p:nvSpPr>
        <p:spPr>
          <a:xfrm>
            <a:off x="1028700" y="6437827"/>
            <a:ext cx="9405917" cy="1415440"/>
          </a:xfrm>
          <a:prstGeom prst="rect">
            <a:avLst/>
          </a:prstGeom>
        </p:spPr>
        <p:txBody>
          <a:bodyPr lIns="0" tIns="0" rIns="0" bIns="0" rtlCol="0" anchor="t">
            <a:spAutoFit/>
          </a:bodyPr>
          <a:lstStyle/>
          <a:p>
            <a:pPr algn="l">
              <a:lnSpc>
                <a:spcPts val="2739"/>
              </a:lnSpc>
            </a:pPr>
            <a:r>
              <a:rPr lang="en-US" sz="2945" spc="-241" dirty="0" err="1">
                <a:solidFill>
                  <a:srgbClr val="156669"/>
                </a:solidFill>
                <a:latin typeface="Public Sans"/>
                <a:ea typeface="Public Sans"/>
                <a:cs typeface="Public Sans"/>
                <a:sym typeface="Public Sans"/>
              </a:rPr>
              <a:t>M.M.M.Amry</a:t>
            </a:r>
            <a:r>
              <a:rPr lang="en-US" sz="2945" spc="-241" dirty="0">
                <a:solidFill>
                  <a:srgbClr val="156669"/>
                </a:solidFill>
                <a:latin typeface="Public Sans"/>
                <a:ea typeface="Public Sans"/>
                <a:cs typeface="Public Sans"/>
                <a:sym typeface="Public Sans"/>
              </a:rPr>
              <a:t>                             KAHDSE241F-023</a:t>
            </a:r>
          </a:p>
          <a:p>
            <a:pPr algn="l">
              <a:lnSpc>
                <a:spcPts val="2739"/>
              </a:lnSpc>
            </a:pPr>
            <a:r>
              <a:rPr lang="en-US" sz="2945" spc="-241" dirty="0" err="1">
                <a:solidFill>
                  <a:srgbClr val="156669"/>
                </a:solidFill>
                <a:latin typeface="Public Sans"/>
                <a:ea typeface="Public Sans"/>
                <a:cs typeface="Public Sans"/>
                <a:sym typeface="Public Sans"/>
              </a:rPr>
              <a:t>A.Dhanushanandan</a:t>
            </a:r>
            <a:r>
              <a:rPr lang="en-US" sz="2945" spc="-241" dirty="0">
                <a:solidFill>
                  <a:srgbClr val="156669"/>
                </a:solidFill>
                <a:latin typeface="Public Sans"/>
                <a:ea typeface="Public Sans"/>
                <a:cs typeface="Public Sans"/>
                <a:sym typeface="Public Sans"/>
              </a:rPr>
              <a:t>              KAHDSE241F-028</a:t>
            </a:r>
          </a:p>
          <a:p>
            <a:pPr algn="l">
              <a:lnSpc>
                <a:spcPts val="2739"/>
              </a:lnSpc>
            </a:pPr>
            <a:r>
              <a:rPr lang="en-US" sz="2945" spc="-241" dirty="0" err="1">
                <a:solidFill>
                  <a:srgbClr val="156669"/>
                </a:solidFill>
                <a:latin typeface="Public Sans"/>
                <a:ea typeface="Public Sans"/>
                <a:cs typeface="Public Sans"/>
                <a:sym typeface="Public Sans"/>
              </a:rPr>
              <a:t>M.A.M.Ammar</a:t>
            </a:r>
            <a:r>
              <a:rPr lang="en-US" sz="2945" spc="-241" dirty="0">
                <a:solidFill>
                  <a:srgbClr val="156669"/>
                </a:solidFill>
                <a:latin typeface="Public Sans"/>
                <a:ea typeface="Public Sans"/>
                <a:cs typeface="Public Sans"/>
                <a:sym typeface="Public Sans"/>
              </a:rPr>
              <a:t>                         KAHDSE241F-025</a:t>
            </a:r>
          </a:p>
          <a:p>
            <a:pPr marL="0" lvl="0" indent="0" algn="l">
              <a:lnSpc>
                <a:spcPts val="2739"/>
              </a:lnSpc>
            </a:pPr>
            <a:r>
              <a:rPr lang="en-US" sz="2945" spc="-241" dirty="0" err="1">
                <a:solidFill>
                  <a:srgbClr val="156669"/>
                </a:solidFill>
                <a:latin typeface="Public Sans"/>
                <a:ea typeface="Public Sans"/>
                <a:cs typeface="Public Sans"/>
                <a:sym typeface="Public Sans"/>
              </a:rPr>
              <a:t>M.Z.F.Zeena</a:t>
            </a:r>
            <a:r>
              <a:rPr lang="en-US" sz="2945" spc="-241" dirty="0">
                <a:solidFill>
                  <a:srgbClr val="156669"/>
                </a:solidFill>
                <a:latin typeface="Public Sans"/>
                <a:ea typeface="Public Sans"/>
                <a:cs typeface="Public Sans"/>
                <a:sym typeface="Public Sans"/>
              </a:rPr>
              <a:t>                               KAHDSE241F-022</a:t>
            </a:r>
          </a:p>
        </p:txBody>
      </p:sp>
      <p:sp>
        <p:nvSpPr>
          <p:cNvPr id="9" name="TextBox 9"/>
          <p:cNvSpPr txBox="1"/>
          <p:nvPr/>
        </p:nvSpPr>
        <p:spPr>
          <a:xfrm>
            <a:off x="1028700" y="8869679"/>
            <a:ext cx="6956263" cy="388621"/>
          </a:xfrm>
          <a:prstGeom prst="rect">
            <a:avLst/>
          </a:prstGeom>
        </p:spPr>
        <p:txBody>
          <a:bodyPr lIns="0" tIns="0" rIns="0" bIns="0" rtlCol="0" anchor="t">
            <a:spAutoFit/>
          </a:bodyPr>
          <a:lstStyle/>
          <a:p>
            <a:pPr marL="0" lvl="0" indent="0" algn="l">
              <a:lnSpc>
                <a:spcPts val="2790"/>
              </a:lnSpc>
            </a:pPr>
            <a:r>
              <a:rPr lang="en-US" sz="3000" spc="-246">
                <a:solidFill>
                  <a:srgbClr val="156669"/>
                </a:solidFill>
                <a:latin typeface="Public Sans"/>
                <a:ea typeface="Public Sans"/>
                <a:cs typeface="Public Sans"/>
                <a:sym typeface="Public Sans"/>
              </a:rPr>
              <a:t>Supervisor :    Mr. Thisara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3301513" y="228600"/>
            <a:ext cx="11684974" cy="1332483"/>
          </a:xfrm>
          <a:prstGeom prst="rect">
            <a:avLst/>
          </a:prstGeom>
        </p:spPr>
        <p:txBody>
          <a:bodyPr lIns="0" tIns="0" rIns="0" bIns="0" rtlCol="0" anchor="t">
            <a:spAutoFit/>
          </a:bodyPr>
          <a:lstStyle/>
          <a:p>
            <a:pPr marL="0" lvl="0" indent="0" algn="ctr">
              <a:lnSpc>
                <a:spcPts val="9867"/>
              </a:lnSpc>
              <a:spcBef>
                <a:spcPct val="0"/>
              </a:spcBef>
            </a:pPr>
            <a:r>
              <a:rPr lang="en-US" sz="10279" b="1" spc="-986">
                <a:solidFill>
                  <a:srgbClr val="156669"/>
                </a:solidFill>
                <a:latin typeface="Public Sans Bold"/>
                <a:ea typeface="Public Sans Bold"/>
                <a:cs typeface="Public Sans Bold"/>
                <a:sym typeface="Public Sans Bold"/>
              </a:rPr>
              <a:t>LITERATURE  REVIEW</a:t>
            </a:r>
          </a:p>
        </p:txBody>
      </p:sp>
      <p:sp>
        <p:nvSpPr>
          <p:cNvPr id="3" name="TextBox 3"/>
          <p:cNvSpPr txBox="1"/>
          <p:nvPr/>
        </p:nvSpPr>
        <p:spPr>
          <a:xfrm>
            <a:off x="910127" y="1593972"/>
            <a:ext cx="16467745" cy="14534079"/>
          </a:xfrm>
          <a:prstGeom prst="rect">
            <a:avLst/>
          </a:prstGeom>
        </p:spPr>
        <p:txBody>
          <a:bodyPr lIns="0" tIns="0" rIns="0" bIns="0" rtlCol="0" anchor="t">
            <a:spAutoFit/>
          </a:bodyPr>
          <a:lstStyle/>
          <a:p>
            <a:pPr algn="l">
              <a:lnSpc>
                <a:spcPts val="5166"/>
              </a:lnSpc>
            </a:pPr>
            <a:r>
              <a:rPr lang="en-US" sz="3169" b="1">
                <a:solidFill>
                  <a:srgbClr val="000000"/>
                </a:solidFill>
                <a:latin typeface="Agrandir Bold"/>
                <a:ea typeface="Agrandir Bold"/>
                <a:cs typeface="Agrandir Bold"/>
                <a:sym typeface="Agrandir Bold"/>
              </a:rPr>
              <a:t>Data Collection</a:t>
            </a:r>
          </a:p>
          <a:p>
            <a:pPr algn="l">
              <a:lnSpc>
                <a:spcPts val="5056"/>
              </a:lnSpc>
            </a:pPr>
            <a:r>
              <a:rPr lang="en-US" sz="3101">
                <a:solidFill>
                  <a:srgbClr val="000000"/>
                </a:solidFill>
                <a:latin typeface="Agrandir"/>
                <a:ea typeface="Agrandir"/>
                <a:cs typeface="Agrandir"/>
                <a:sym typeface="Agrandir"/>
              </a:rPr>
              <a:t>The Advanced Health Care Monitoring System collects data through various sensors integrated into the hardware setup</a:t>
            </a:r>
          </a:p>
          <a:p>
            <a:pPr marL="669702" lvl="1" indent="-334851" algn="l">
              <a:lnSpc>
                <a:spcPts val="5056"/>
              </a:lnSpc>
              <a:buAutoNum type="arabicPeriod"/>
            </a:pPr>
            <a:r>
              <a:rPr lang="en-US" sz="3101">
                <a:solidFill>
                  <a:srgbClr val="000000"/>
                </a:solidFill>
                <a:latin typeface="Agrandir"/>
                <a:ea typeface="Agrandir"/>
                <a:cs typeface="Agrandir"/>
                <a:sym typeface="Agrandir"/>
              </a:rPr>
              <a:t>Vital Signs Monitoring Sensors ( Heart Rate Sensor,Temperature Sensor, Blood Pressure Sensor, ECG Sensor)</a:t>
            </a:r>
          </a:p>
          <a:p>
            <a:pPr marL="669702" lvl="1" indent="-334851" algn="l">
              <a:lnSpc>
                <a:spcPts val="5056"/>
              </a:lnSpc>
              <a:buAutoNum type="arabicPeriod"/>
            </a:pPr>
            <a:r>
              <a:rPr lang="en-US" sz="3101">
                <a:solidFill>
                  <a:srgbClr val="000000"/>
                </a:solidFill>
                <a:latin typeface="Agrandir"/>
                <a:ea typeface="Agrandir"/>
                <a:cs typeface="Agrandir"/>
                <a:sym typeface="Agrandir"/>
              </a:rPr>
              <a:t>Fall Detection ( Fall Detection Sensor )</a:t>
            </a:r>
          </a:p>
          <a:p>
            <a:pPr marL="669702" lvl="1" indent="-334851" algn="l">
              <a:lnSpc>
                <a:spcPts val="5056"/>
              </a:lnSpc>
              <a:buAutoNum type="arabicPeriod"/>
            </a:pPr>
            <a:r>
              <a:rPr lang="en-US" sz="3101">
                <a:solidFill>
                  <a:srgbClr val="000000"/>
                </a:solidFill>
                <a:latin typeface="Agrandir"/>
                <a:ea typeface="Agrandir"/>
                <a:cs typeface="Agrandir"/>
                <a:sym typeface="Agrandir"/>
              </a:rPr>
              <a:t>Communication Modules for Alerts ( GSM and GPS modules )</a:t>
            </a:r>
          </a:p>
          <a:p>
            <a:pPr algn="l">
              <a:lnSpc>
                <a:spcPts val="4893"/>
              </a:lnSpc>
            </a:pPr>
            <a:endParaRPr lang="en-US" sz="3101">
              <a:solidFill>
                <a:srgbClr val="000000"/>
              </a:solidFill>
              <a:latin typeface="Agrandir"/>
              <a:ea typeface="Agrandir"/>
              <a:cs typeface="Agrandir"/>
              <a:sym typeface="Agrandir"/>
            </a:endParaRPr>
          </a:p>
          <a:p>
            <a:pPr algn="l">
              <a:lnSpc>
                <a:spcPts val="5166"/>
              </a:lnSpc>
            </a:pPr>
            <a:r>
              <a:rPr lang="en-US" sz="3169" b="1">
                <a:solidFill>
                  <a:srgbClr val="000000"/>
                </a:solidFill>
                <a:latin typeface="Agrandir Bold"/>
                <a:ea typeface="Agrandir Bold"/>
                <a:cs typeface="Agrandir Bold"/>
                <a:sym typeface="Agrandir Bold"/>
              </a:rPr>
              <a:t>Data Storage</a:t>
            </a:r>
          </a:p>
          <a:p>
            <a:pPr algn="l">
              <a:lnSpc>
                <a:spcPts val="5166"/>
              </a:lnSpc>
            </a:pPr>
            <a:r>
              <a:rPr lang="en-US" sz="3169">
                <a:solidFill>
                  <a:srgbClr val="000000"/>
                </a:solidFill>
                <a:latin typeface="Agrandir"/>
                <a:ea typeface="Agrandir"/>
                <a:cs typeface="Agrandir"/>
                <a:sym typeface="Agrandir"/>
              </a:rPr>
              <a:t>Data is displayed in real-time but not permanently stored within the system. For continuous monitoring:</a:t>
            </a:r>
          </a:p>
          <a:p>
            <a:pPr marL="684368" lvl="1" indent="-342184" algn="l">
              <a:lnSpc>
                <a:spcPts val="5166"/>
              </a:lnSpc>
              <a:buFont typeface="Arial"/>
              <a:buChar char="•"/>
            </a:pPr>
            <a:r>
              <a:rPr lang="en-US" sz="3169">
                <a:solidFill>
                  <a:srgbClr val="000000"/>
                </a:solidFill>
                <a:latin typeface="Agrandir"/>
                <a:ea typeface="Agrandir"/>
                <a:cs typeface="Agrandir"/>
                <a:sym typeface="Agrandir"/>
              </a:rPr>
              <a:t>Blynk App: Serves as a temporary storage platform where caregivers can view patient health records.</a:t>
            </a:r>
          </a:p>
          <a:p>
            <a:pPr algn="l">
              <a:lnSpc>
                <a:spcPts val="5166"/>
              </a:lnSpc>
            </a:pPr>
            <a:endParaRPr lang="en-US" sz="3169">
              <a:solidFill>
                <a:srgbClr val="000000"/>
              </a:solidFill>
              <a:latin typeface="Agrandir"/>
              <a:ea typeface="Agrandir"/>
              <a:cs typeface="Agrandir"/>
              <a:sym typeface="Agrandir"/>
            </a:endParaRPr>
          </a:p>
          <a:p>
            <a:pPr algn="l">
              <a:lnSpc>
                <a:spcPts val="5166"/>
              </a:lnSpc>
            </a:pPr>
            <a:endParaRPr lang="en-US" sz="3169">
              <a:solidFill>
                <a:srgbClr val="000000"/>
              </a:solidFill>
              <a:latin typeface="Agrandir"/>
              <a:ea typeface="Agrandir"/>
              <a:cs typeface="Agrandir"/>
              <a:sym typeface="Agrandir"/>
            </a:endParaRPr>
          </a:p>
          <a:p>
            <a:pPr algn="l">
              <a:lnSpc>
                <a:spcPts val="4893"/>
              </a:lnSpc>
            </a:pPr>
            <a:endParaRPr lang="en-US" sz="3169">
              <a:solidFill>
                <a:srgbClr val="000000"/>
              </a:solidFill>
              <a:latin typeface="Agrandir"/>
              <a:ea typeface="Agrandir"/>
              <a:cs typeface="Agrandir"/>
              <a:sym typeface="Agrandir"/>
            </a:endParaRPr>
          </a:p>
          <a:p>
            <a:pPr algn="l">
              <a:lnSpc>
                <a:spcPts val="4893"/>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674948" y="-1038240"/>
            <a:ext cx="16938105" cy="15537211"/>
          </a:xfrm>
          <a:prstGeom prst="rect">
            <a:avLst/>
          </a:prstGeom>
        </p:spPr>
        <p:txBody>
          <a:bodyPr lIns="0" tIns="0" rIns="0" bIns="0" rtlCol="0" anchor="t">
            <a:spAutoFit/>
          </a:bodyPr>
          <a:lstStyle/>
          <a:p>
            <a:pPr algn="l">
              <a:lnSpc>
                <a:spcPts val="5600"/>
              </a:lnSpc>
            </a:pPr>
            <a:endParaRPr/>
          </a:p>
          <a:p>
            <a:pPr algn="l">
              <a:lnSpc>
                <a:spcPts val="5600"/>
              </a:lnSpc>
            </a:pPr>
            <a:endParaRPr/>
          </a:p>
          <a:p>
            <a:pPr algn="l">
              <a:lnSpc>
                <a:spcPts val="6317"/>
              </a:lnSpc>
            </a:pPr>
            <a:r>
              <a:rPr lang="en-US" sz="3239" b="1">
                <a:solidFill>
                  <a:srgbClr val="000000"/>
                </a:solidFill>
                <a:latin typeface="Agrandir Bold"/>
                <a:ea typeface="Agrandir Bold"/>
                <a:cs typeface="Agrandir Bold"/>
                <a:sym typeface="Agrandir Bold"/>
              </a:rPr>
              <a:t>Data Processing </a:t>
            </a:r>
          </a:p>
          <a:p>
            <a:pPr marL="699456" lvl="1" indent="-349728" algn="l">
              <a:lnSpc>
                <a:spcPts val="5280"/>
              </a:lnSpc>
              <a:buAutoNum type="arabicPeriod"/>
            </a:pPr>
            <a:r>
              <a:rPr lang="en-US" sz="3239">
                <a:solidFill>
                  <a:srgbClr val="000000"/>
                </a:solidFill>
                <a:latin typeface="Agrandir"/>
                <a:ea typeface="Agrandir"/>
                <a:cs typeface="Agrandir"/>
                <a:sym typeface="Agrandir"/>
              </a:rPr>
              <a:t>Real-Time Data Integration (Sensor readings are continuously collected and interpreted by the Arduino Mega microcontroller, And the system uses pre-defined thresholds to identify emergencies too)</a:t>
            </a:r>
          </a:p>
          <a:p>
            <a:pPr marL="699456" lvl="1" indent="-349728" algn="l">
              <a:lnSpc>
                <a:spcPts val="5280"/>
              </a:lnSpc>
              <a:buAutoNum type="arabicPeriod"/>
            </a:pPr>
            <a:r>
              <a:rPr lang="en-US" sz="3239">
                <a:solidFill>
                  <a:srgbClr val="000000"/>
                </a:solidFill>
                <a:latin typeface="Agrandir"/>
                <a:ea typeface="Agrandir"/>
                <a:cs typeface="Agrandir"/>
                <a:sym typeface="Agrandir"/>
              </a:rPr>
              <a:t> Signal Processing ( The ECG sensor’s analog signals are filtered and amplified to produce readable outputs )</a:t>
            </a:r>
          </a:p>
          <a:p>
            <a:pPr marL="699456" lvl="1" indent="-349728" algn="l">
              <a:lnSpc>
                <a:spcPts val="5280"/>
              </a:lnSpc>
              <a:buAutoNum type="arabicPeriod"/>
            </a:pPr>
            <a:r>
              <a:rPr lang="en-US" sz="3239">
                <a:solidFill>
                  <a:srgbClr val="000000"/>
                </a:solidFill>
                <a:latin typeface="Agrandir"/>
                <a:ea typeface="Agrandir"/>
                <a:cs typeface="Agrandir"/>
                <a:sym typeface="Agrandir"/>
              </a:rPr>
              <a:t> Data Communication (The ESP8266 Wi-Fi module transmits data to the Blynk app for real-time monitoring And the GSM module sends SMS alerts to designated contacts, and the GPS module provides live location.</a:t>
            </a:r>
          </a:p>
          <a:p>
            <a:pPr algn="l">
              <a:lnSpc>
                <a:spcPts val="5280"/>
              </a:lnSpc>
            </a:pPr>
            <a:endParaRPr lang="en-US" sz="3239">
              <a:solidFill>
                <a:srgbClr val="000000"/>
              </a:solidFill>
              <a:latin typeface="Agrandir"/>
              <a:ea typeface="Agrandir"/>
              <a:cs typeface="Agrandir"/>
              <a:sym typeface="Agrandir"/>
            </a:endParaRPr>
          </a:p>
          <a:p>
            <a:pPr algn="l">
              <a:lnSpc>
                <a:spcPts val="5600"/>
              </a:lnSpc>
            </a:pPr>
            <a:r>
              <a:rPr lang="en-US" sz="3435" b="1">
                <a:solidFill>
                  <a:srgbClr val="000000"/>
                </a:solidFill>
                <a:latin typeface="Agrandir Bold"/>
                <a:ea typeface="Agrandir Bold"/>
                <a:cs typeface="Agrandir Bold"/>
                <a:sym typeface="Agrandir Bold"/>
              </a:rPr>
              <a:t>Data Analysis Methods</a:t>
            </a:r>
          </a:p>
          <a:p>
            <a:pPr marL="699456" lvl="1" indent="-349728" algn="l">
              <a:lnSpc>
                <a:spcPts val="5280"/>
              </a:lnSpc>
              <a:buAutoNum type="arabicPeriod"/>
            </a:pPr>
            <a:r>
              <a:rPr lang="en-US" sz="3239">
                <a:solidFill>
                  <a:srgbClr val="000000"/>
                </a:solidFill>
                <a:latin typeface="Agrandir"/>
                <a:ea typeface="Agrandir"/>
                <a:cs typeface="Agrandir"/>
                <a:sym typeface="Agrandir"/>
              </a:rPr>
              <a:t>Threshold-Based Alerts</a:t>
            </a:r>
          </a:p>
          <a:p>
            <a:pPr marL="699456" lvl="1" indent="-349728" algn="l">
              <a:lnSpc>
                <a:spcPts val="5280"/>
              </a:lnSpc>
              <a:buAutoNum type="arabicPeriod"/>
            </a:pPr>
            <a:r>
              <a:rPr lang="en-US" sz="3239">
                <a:solidFill>
                  <a:srgbClr val="000000"/>
                </a:solidFill>
                <a:latin typeface="Agrandir"/>
                <a:ea typeface="Agrandir"/>
                <a:cs typeface="Agrandir"/>
                <a:sym typeface="Agrandir"/>
              </a:rPr>
              <a:t>Pattern Recognition</a:t>
            </a:r>
          </a:p>
          <a:p>
            <a:pPr marL="699456" lvl="1" indent="-349728" algn="l">
              <a:lnSpc>
                <a:spcPts val="5280"/>
              </a:lnSpc>
              <a:buAutoNum type="arabicPeriod"/>
            </a:pPr>
            <a:r>
              <a:rPr lang="en-US" sz="3239">
                <a:solidFill>
                  <a:srgbClr val="000000"/>
                </a:solidFill>
                <a:latin typeface="Agrandir"/>
                <a:ea typeface="Agrandir"/>
                <a:cs typeface="Agrandir"/>
                <a:sym typeface="Agrandir"/>
              </a:rPr>
              <a:t>Emergency Algorithms</a:t>
            </a:r>
          </a:p>
          <a:p>
            <a:pPr algn="l">
              <a:lnSpc>
                <a:spcPts val="5280"/>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a:off x="10592594" y="1543050"/>
            <a:ext cx="7174715" cy="7200900"/>
          </a:xfrm>
          <a:custGeom>
            <a:avLst/>
            <a:gdLst/>
            <a:ahLst/>
            <a:cxnLst/>
            <a:rect l="l" t="t" r="r" b="b"/>
            <a:pathLst>
              <a:path w="7174715" h="7200900">
                <a:moveTo>
                  <a:pt x="0" y="0"/>
                </a:moveTo>
                <a:lnTo>
                  <a:pt x="7174715" y="0"/>
                </a:lnTo>
                <a:lnTo>
                  <a:pt x="7174715"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sp>
        <p:nvSpPr>
          <p:cNvPr id="3" name="TextBox 3"/>
          <p:cNvSpPr txBox="1"/>
          <p:nvPr/>
        </p:nvSpPr>
        <p:spPr>
          <a:xfrm>
            <a:off x="486687" y="399649"/>
            <a:ext cx="14029777" cy="2322209"/>
          </a:xfrm>
          <a:prstGeom prst="rect">
            <a:avLst/>
          </a:prstGeom>
        </p:spPr>
        <p:txBody>
          <a:bodyPr lIns="0" tIns="0" rIns="0" bIns="0" rtlCol="0" anchor="t">
            <a:spAutoFit/>
          </a:bodyPr>
          <a:lstStyle/>
          <a:p>
            <a:pPr marL="0" lvl="0" indent="0" algn="l">
              <a:lnSpc>
                <a:spcPts val="8857"/>
              </a:lnSpc>
            </a:pPr>
            <a:r>
              <a:rPr lang="en-US" sz="9226" b="1" spc="-885">
                <a:solidFill>
                  <a:srgbClr val="156669"/>
                </a:solidFill>
                <a:latin typeface="Public Sans Bold"/>
                <a:ea typeface="Public Sans Bold"/>
                <a:cs typeface="Public Sans Bold"/>
                <a:sym typeface="Public Sans Bold"/>
              </a:rPr>
              <a:t>NETWORK AND SECURITY CONSIDERATIONS</a:t>
            </a:r>
          </a:p>
        </p:txBody>
      </p:sp>
      <p:sp>
        <p:nvSpPr>
          <p:cNvPr id="4" name="TextBox 4"/>
          <p:cNvSpPr txBox="1"/>
          <p:nvPr/>
        </p:nvSpPr>
        <p:spPr>
          <a:xfrm>
            <a:off x="1028700" y="3186411"/>
            <a:ext cx="6407945" cy="655954"/>
          </a:xfrm>
          <a:prstGeom prst="rect">
            <a:avLst/>
          </a:prstGeom>
        </p:spPr>
        <p:txBody>
          <a:bodyPr lIns="0" tIns="0" rIns="0" bIns="0" rtlCol="0" anchor="t">
            <a:spAutoFit/>
          </a:bodyPr>
          <a:lstStyle/>
          <a:p>
            <a:pPr algn="l">
              <a:lnSpc>
                <a:spcPts val="5320"/>
              </a:lnSpc>
              <a:spcBef>
                <a:spcPct val="0"/>
              </a:spcBef>
            </a:pPr>
            <a:r>
              <a:rPr lang="en-US" sz="3800" spc="-364">
                <a:solidFill>
                  <a:srgbClr val="156669"/>
                </a:solidFill>
                <a:latin typeface="Public Sans"/>
                <a:ea typeface="Public Sans"/>
                <a:cs typeface="Public Sans"/>
                <a:sym typeface="Public Sans"/>
              </a:rPr>
              <a:t>Network Structure</a:t>
            </a:r>
          </a:p>
        </p:txBody>
      </p:sp>
      <p:sp>
        <p:nvSpPr>
          <p:cNvPr id="5" name="TextBox 5"/>
          <p:cNvSpPr txBox="1"/>
          <p:nvPr/>
        </p:nvSpPr>
        <p:spPr>
          <a:xfrm>
            <a:off x="1028700" y="3937614"/>
            <a:ext cx="8294518" cy="2217078"/>
          </a:xfrm>
          <a:prstGeom prst="rect">
            <a:avLst/>
          </a:prstGeom>
        </p:spPr>
        <p:txBody>
          <a:bodyPr lIns="0" tIns="0" rIns="0" bIns="0" rtlCol="0" anchor="t">
            <a:spAutoFit/>
          </a:bodyPr>
          <a:lstStyle/>
          <a:p>
            <a:pPr marL="573738" lvl="1" indent="-286869" algn="l">
              <a:lnSpc>
                <a:spcPts val="4331"/>
              </a:lnSpc>
              <a:buFont typeface="Arial"/>
              <a:buChar char="•"/>
            </a:pPr>
            <a:r>
              <a:rPr lang="en-US" sz="2657">
                <a:solidFill>
                  <a:srgbClr val="156669"/>
                </a:solidFill>
                <a:latin typeface="Agrandir"/>
                <a:ea typeface="Agrandir"/>
                <a:cs typeface="Agrandir"/>
                <a:sym typeface="Agrandir"/>
              </a:rPr>
              <a:t>Wi-Fi Connectivity </a:t>
            </a:r>
          </a:p>
          <a:p>
            <a:pPr marL="573738" lvl="1" indent="-286869" algn="l">
              <a:lnSpc>
                <a:spcPts val="4331"/>
              </a:lnSpc>
              <a:buFont typeface="Arial"/>
              <a:buChar char="•"/>
            </a:pPr>
            <a:r>
              <a:rPr lang="en-US" sz="2657">
                <a:solidFill>
                  <a:srgbClr val="156669"/>
                </a:solidFill>
                <a:latin typeface="Agrandir"/>
                <a:ea typeface="Agrandir"/>
                <a:cs typeface="Agrandir"/>
                <a:sym typeface="Agrandir"/>
              </a:rPr>
              <a:t>GSM Communication</a:t>
            </a:r>
          </a:p>
          <a:p>
            <a:pPr marL="573738" lvl="1" indent="-286869" algn="l">
              <a:lnSpc>
                <a:spcPts val="4331"/>
              </a:lnSpc>
              <a:buFont typeface="Arial"/>
              <a:buChar char="•"/>
            </a:pPr>
            <a:r>
              <a:rPr lang="en-US" sz="2657">
                <a:solidFill>
                  <a:srgbClr val="156669"/>
                </a:solidFill>
                <a:latin typeface="Agrandir"/>
                <a:ea typeface="Agrandir"/>
                <a:cs typeface="Agrandir"/>
                <a:sym typeface="Agrandir"/>
              </a:rPr>
              <a:t>GPS Module</a:t>
            </a:r>
          </a:p>
          <a:p>
            <a:pPr marL="573738" lvl="1" indent="-286869" algn="l">
              <a:lnSpc>
                <a:spcPts val="4331"/>
              </a:lnSpc>
              <a:buFont typeface="Arial"/>
              <a:buChar char="•"/>
            </a:pPr>
            <a:r>
              <a:rPr lang="en-US" sz="2657">
                <a:solidFill>
                  <a:srgbClr val="156669"/>
                </a:solidFill>
                <a:latin typeface="Agrandir"/>
                <a:ea typeface="Agrandir"/>
                <a:cs typeface="Agrandir"/>
                <a:sym typeface="Agrandir"/>
              </a:rPr>
              <a:t>Local Display</a:t>
            </a:r>
          </a:p>
        </p:txBody>
      </p:sp>
      <p:sp>
        <p:nvSpPr>
          <p:cNvPr id="6" name="TextBox 6"/>
          <p:cNvSpPr txBox="1"/>
          <p:nvPr/>
        </p:nvSpPr>
        <p:spPr>
          <a:xfrm>
            <a:off x="1028700" y="6354717"/>
            <a:ext cx="6407945" cy="655954"/>
          </a:xfrm>
          <a:prstGeom prst="rect">
            <a:avLst/>
          </a:prstGeom>
        </p:spPr>
        <p:txBody>
          <a:bodyPr lIns="0" tIns="0" rIns="0" bIns="0" rtlCol="0" anchor="t">
            <a:spAutoFit/>
          </a:bodyPr>
          <a:lstStyle/>
          <a:p>
            <a:pPr algn="l">
              <a:lnSpc>
                <a:spcPts val="5320"/>
              </a:lnSpc>
              <a:spcBef>
                <a:spcPct val="0"/>
              </a:spcBef>
            </a:pPr>
            <a:r>
              <a:rPr lang="en-US" sz="3800" spc="-364">
                <a:solidFill>
                  <a:srgbClr val="156669"/>
                </a:solidFill>
                <a:latin typeface="Public Sans"/>
                <a:ea typeface="Public Sans"/>
                <a:cs typeface="Public Sans"/>
                <a:sym typeface="Public Sans"/>
              </a:rPr>
              <a:t>Data Secutiry Measures</a:t>
            </a:r>
          </a:p>
        </p:txBody>
      </p:sp>
      <p:sp>
        <p:nvSpPr>
          <p:cNvPr id="7" name="TextBox 7"/>
          <p:cNvSpPr txBox="1"/>
          <p:nvPr/>
        </p:nvSpPr>
        <p:spPr>
          <a:xfrm>
            <a:off x="1028700" y="7105921"/>
            <a:ext cx="9981496" cy="2159374"/>
          </a:xfrm>
          <a:prstGeom prst="rect">
            <a:avLst/>
          </a:prstGeom>
        </p:spPr>
        <p:txBody>
          <a:bodyPr lIns="0" tIns="0" rIns="0" bIns="0" rtlCol="0" anchor="t">
            <a:spAutoFit/>
          </a:bodyPr>
          <a:lstStyle/>
          <a:p>
            <a:pPr marL="573738" lvl="1" indent="-286869" algn="l">
              <a:lnSpc>
                <a:spcPts val="4331"/>
              </a:lnSpc>
              <a:buFont typeface="Arial"/>
              <a:buChar char="•"/>
            </a:pPr>
            <a:r>
              <a:rPr lang="en-US" sz="2657" dirty="0">
                <a:solidFill>
                  <a:srgbClr val="156669"/>
                </a:solidFill>
                <a:latin typeface="Agrandir"/>
                <a:ea typeface="Agrandir"/>
                <a:cs typeface="Agrandir"/>
                <a:sym typeface="Agrandir"/>
              </a:rPr>
              <a:t>Secure Data Transmission </a:t>
            </a:r>
          </a:p>
          <a:p>
            <a:pPr marL="573738" lvl="1" indent="-286869" algn="l">
              <a:lnSpc>
                <a:spcPts val="4331"/>
              </a:lnSpc>
              <a:buFont typeface="Arial"/>
              <a:buChar char="•"/>
            </a:pPr>
            <a:r>
              <a:rPr lang="en-US" sz="2657" dirty="0">
                <a:solidFill>
                  <a:srgbClr val="156669"/>
                </a:solidFill>
                <a:latin typeface="Agrandir"/>
                <a:ea typeface="Agrandir"/>
                <a:cs typeface="Agrandir"/>
                <a:sym typeface="Agrandir"/>
              </a:rPr>
              <a:t>Access Control </a:t>
            </a:r>
          </a:p>
          <a:p>
            <a:pPr marL="573738" lvl="1" indent="-286869" algn="l">
              <a:lnSpc>
                <a:spcPts val="4331"/>
              </a:lnSpc>
              <a:buFont typeface="Arial"/>
              <a:buChar char="•"/>
            </a:pPr>
            <a:r>
              <a:rPr lang="en-US" sz="2657" dirty="0">
                <a:solidFill>
                  <a:srgbClr val="156669"/>
                </a:solidFill>
                <a:latin typeface="Agrandir"/>
                <a:ea typeface="Agrandir"/>
                <a:cs typeface="Agrandir"/>
                <a:sym typeface="Agrandir"/>
              </a:rPr>
              <a:t>Data Privacy </a:t>
            </a:r>
          </a:p>
          <a:p>
            <a:pPr marL="573738" lvl="1" indent="-286869" algn="l">
              <a:lnSpc>
                <a:spcPts val="4331"/>
              </a:lnSpc>
              <a:buFont typeface="Arial"/>
              <a:buChar char="•"/>
            </a:pPr>
            <a:r>
              <a:rPr lang="en-US" sz="2657" dirty="0">
                <a:solidFill>
                  <a:srgbClr val="156669"/>
                </a:solidFill>
                <a:latin typeface="Agrandir"/>
                <a:ea typeface="Agrandir"/>
                <a:cs typeface="Agrandir"/>
                <a:sym typeface="Agrandir"/>
              </a:rPr>
              <a:t>Network Reliability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FAAC8"/>
        </a:solidFill>
        <a:effectLst/>
      </p:bgPr>
    </p:bg>
    <p:spTree>
      <p:nvGrpSpPr>
        <p:cNvPr id="1" name=""/>
        <p:cNvGrpSpPr/>
        <p:nvPr/>
      </p:nvGrpSpPr>
      <p:grpSpPr>
        <a:xfrm>
          <a:off x="0" y="0"/>
          <a:ext cx="0" cy="0"/>
          <a:chOff x="0" y="0"/>
          <a:chExt cx="0" cy="0"/>
        </a:xfrm>
      </p:grpSpPr>
      <p:sp>
        <p:nvSpPr>
          <p:cNvPr id="2" name="TextBox 2"/>
          <p:cNvSpPr txBox="1"/>
          <p:nvPr/>
        </p:nvSpPr>
        <p:spPr>
          <a:xfrm>
            <a:off x="557640" y="770158"/>
            <a:ext cx="13790010" cy="1476820"/>
          </a:xfrm>
          <a:prstGeom prst="rect">
            <a:avLst/>
          </a:prstGeom>
        </p:spPr>
        <p:txBody>
          <a:bodyPr lIns="0" tIns="0" rIns="0" bIns="0" rtlCol="0" anchor="t">
            <a:spAutoFit/>
          </a:bodyPr>
          <a:lstStyle/>
          <a:p>
            <a:pPr marL="0" lvl="0" indent="0" algn="l">
              <a:lnSpc>
                <a:spcPts val="10808"/>
              </a:lnSpc>
            </a:pPr>
            <a:r>
              <a:rPr lang="en-US" sz="11258" b="1" spc="-1080">
                <a:solidFill>
                  <a:srgbClr val="FBF6F1"/>
                </a:solidFill>
                <a:latin typeface="Public Sans Bold"/>
                <a:ea typeface="Public Sans Bold"/>
                <a:cs typeface="Public Sans Bold"/>
                <a:sym typeface="Public Sans Bold"/>
              </a:rPr>
              <a:t>EXPECTED  BENIFITS</a:t>
            </a:r>
          </a:p>
        </p:txBody>
      </p:sp>
      <p:grpSp>
        <p:nvGrpSpPr>
          <p:cNvPr id="3" name="Group 3"/>
          <p:cNvGrpSpPr/>
          <p:nvPr/>
        </p:nvGrpSpPr>
        <p:grpSpPr>
          <a:xfrm>
            <a:off x="9780541" y="2651904"/>
            <a:ext cx="7944572" cy="7245630"/>
            <a:chOff x="0" y="0"/>
            <a:chExt cx="6962546" cy="6350000"/>
          </a:xfrm>
        </p:grpSpPr>
        <p:sp>
          <p:nvSpPr>
            <p:cNvPr id="4" name="Freeform 4"/>
            <p:cNvSpPr/>
            <p:nvPr/>
          </p:nvSpPr>
          <p:spPr>
            <a:xfrm>
              <a:off x="-6883" y="-1308"/>
              <a:ext cx="6984085" cy="6352794"/>
            </a:xfrm>
            <a:custGeom>
              <a:avLst/>
              <a:gdLst/>
              <a:ahLst/>
              <a:cxnLst/>
              <a:rect l="l" t="t" r="r" b="b"/>
              <a:pathLst>
                <a:path w="6984085" h="6352794">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18444" r="-18444"/>
              </a:stretch>
            </a:blipFill>
          </p:spPr>
          <p:txBody>
            <a:bodyPr/>
            <a:lstStyle/>
            <a:p>
              <a:endParaRPr lang="en-US"/>
            </a:p>
          </p:txBody>
        </p:sp>
      </p:grpSp>
      <p:sp>
        <p:nvSpPr>
          <p:cNvPr id="5" name="TextBox 5"/>
          <p:cNvSpPr txBox="1"/>
          <p:nvPr/>
        </p:nvSpPr>
        <p:spPr>
          <a:xfrm>
            <a:off x="925523" y="2413779"/>
            <a:ext cx="12827304" cy="5633367"/>
          </a:xfrm>
          <a:prstGeom prst="rect">
            <a:avLst/>
          </a:prstGeom>
        </p:spPr>
        <p:txBody>
          <a:bodyPr lIns="0" tIns="0" rIns="0" bIns="0" rtlCol="0" anchor="t">
            <a:spAutoFit/>
          </a:bodyPr>
          <a:lstStyle/>
          <a:p>
            <a:pPr marL="737315" lvl="1" indent="-368657" algn="l">
              <a:lnSpc>
                <a:spcPts val="5566"/>
              </a:lnSpc>
              <a:buFont typeface="Arial"/>
              <a:buChar char="•"/>
            </a:pPr>
            <a:r>
              <a:rPr lang="en-US" sz="3415">
                <a:solidFill>
                  <a:srgbClr val="113A3B"/>
                </a:solidFill>
                <a:latin typeface="Agrandir"/>
                <a:ea typeface="Agrandir"/>
                <a:cs typeface="Agrandir"/>
                <a:sym typeface="Agrandir"/>
              </a:rPr>
              <a:t>Improved patient safety and Health Monitoring</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Enhanced Caregiver Efficiency</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Timely Emergency response</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Cost savings for patients and caregivers</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Hospital Efficiency</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Improved quality life for patients</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Support for families and caregivers</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Accessibility and inclusion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2891587" y="844092"/>
            <a:ext cx="11684974" cy="1332483"/>
          </a:xfrm>
          <a:prstGeom prst="rect">
            <a:avLst/>
          </a:prstGeom>
        </p:spPr>
        <p:txBody>
          <a:bodyPr lIns="0" tIns="0" rIns="0" bIns="0" rtlCol="0" anchor="t">
            <a:spAutoFit/>
          </a:bodyPr>
          <a:lstStyle/>
          <a:p>
            <a:pPr marL="0" lvl="0" indent="0" algn="ctr">
              <a:lnSpc>
                <a:spcPts val="9867"/>
              </a:lnSpc>
              <a:spcBef>
                <a:spcPct val="0"/>
              </a:spcBef>
            </a:pPr>
            <a:r>
              <a:rPr lang="en-US" sz="10279" b="1" spc="-986">
                <a:solidFill>
                  <a:srgbClr val="156669"/>
                </a:solidFill>
                <a:latin typeface="Public Sans Bold"/>
                <a:ea typeface="Public Sans Bold"/>
                <a:cs typeface="Public Sans Bold"/>
                <a:sym typeface="Public Sans Bold"/>
              </a:rPr>
              <a:t>TIME  LINE</a:t>
            </a:r>
          </a:p>
        </p:txBody>
      </p:sp>
      <p:sp>
        <p:nvSpPr>
          <p:cNvPr id="3" name="TextBox 3"/>
          <p:cNvSpPr txBox="1"/>
          <p:nvPr/>
        </p:nvSpPr>
        <p:spPr>
          <a:xfrm>
            <a:off x="1694063" y="1664301"/>
            <a:ext cx="15565237" cy="7108418"/>
          </a:xfrm>
          <a:prstGeom prst="rect">
            <a:avLst/>
          </a:prstGeom>
        </p:spPr>
        <p:txBody>
          <a:bodyPr lIns="0" tIns="0" rIns="0" bIns="0" rtlCol="0" anchor="t">
            <a:spAutoFit/>
          </a:bodyPr>
          <a:lstStyle/>
          <a:p>
            <a:pPr algn="l">
              <a:lnSpc>
                <a:spcPts val="5603"/>
              </a:lnSpc>
            </a:pPr>
            <a:endParaRPr/>
          </a:p>
          <a:p>
            <a:pPr algn="l">
              <a:lnSpc>
                <a:spcPts val="5603"/>
              </a:lnSpc>
            </a:pPr>
            <a:r>
              <a:rPr lang="en-US" sz="3437">
                <a:solidFill>
                  <a:srgbClr val="156669"/>
                </a:solidFill>
                <a:latin typeface="Agrandir"/>
                <a:ea typeface="Agrandir"/>
                <a:cs typeface="Agrandir"/>
                <a:sym typeface="Agrandir"/>
              </a:rPr>
              <a:t> WEEK 1 </a:t>
            </a:r>
          </a:p>
          <a:p>
            <a:pPr marL="742198" lvl="1" indent="-371099" algn="l">
              <a:lnSpc>
                <a:spcPts val="5603"/>
              </a:lnSpc>
              <a:buFont typeface="Arial"/>
              <a:buChar char="•"/>
            </a:pPr>
            <a:r>
              <a:rPr lang="en-US" sz="3437">
                <a:solidFill>
                  <a:srgbClr val="156669"/>
                </a:solidFill>
                <a:latin typeface="Agrandir"/>
                <a:ea typeface="Agrandir"/>
                <a:cs typeface="Agrandir"/>
                <a:sym typeface="Agrandir"/>
              </a:rPr>
              <a:t> Research and find the suitable components for the project and discuss about the project.</a:t>
            </a:r>
          </a:p>
          <a:p>
            <a:pPr algn="l">
              <a:lnSpc>
                <a:spcPts val="5603"/>
              </a:lnSpc>
            </a:pPr>
            <a:r>
              <a:rPr lang="en-US" sz="3437">
                <a:solidFill>
                  <a:srgbClr val="156669"/>
                </a:solidFill>
                <a:latin typeface="Agrandir"/>
                <a:ea typeface="Agrandir"/>
                <a:cs typeface="Agrandir"/>
                <a:sym typeface="Agrandir"/>
              </a:rPr>
              <a:t> WEEK 2 </a:t>
            </a:r>
          </a:p>
          <a:p>
            <a:pPr marL="742198" lvl="1" indent="-371099" algn="l">
              <a:lnSpc>
                <a:spcPts val="5603"/>
              </a:lnSpc>
              <a:buFont typeface="Arial"/>
              <a:buChar char="•"/>
            </a:pPr>
            <a:r>
              <a:rPr lang="en-US" sz="3437">
                <a:solidFill>
                  <a:srgbClr val="156669"/>
                </a:solidFill>
                <a:latin typeface="Agrandir"/>
                <a:ea typeface="Agrandir"/>
                <a:cs typeface="Agrandir"/>
                <a:sym typeface="Agrandir"/>
              </a:rPr>
              <a:t> Finalize the circuit diagrams and hardware connections.</a:t>
            </a:r>
          </a:p>
          <a:p>
            <a:pPr algn="l">
              <a:lnSpc>
                <a:spcPts val="5603"/>
              </a:lnSpc>
            </a:pPr>
            <a:r>
              <a:rPr lang="en-US" sz="3437">
                <a:solidFill>
                  <a:srgbClr val="156669"/>
                </a:solidFill>
                <a:latin typeface="Agrandir"/>
                <a:ea typeface="Agrandir"/>
                <a:cs typeface="Agrandir"/>
                <a:sym typeface="Agrandir"/>
              </a:rPr>
              <a:t> WEEK 3 &amp;4 </a:t>
            </a:r>
          </a:p>
          <a:p>
            <a:pPr marL="742198" lvl="1" indent="-371099" algn="l">
              <a:lnSpc>
                <a:spcPts val="5603"/>
              </a:lnSpc>
              <a:buFont typeface="Arial"/>
              <a:buChar char="•"/>
            </a:pPr>
            <a:r>
              <a:rPr lang="en-US" sz="3437">
                <a:solidFill>
                  <a:srgbClr val="156669"/>
                </a:solidFill>
                <a:latin typeface="Agrandir"/>
                <a:ea typeface="Agrandir"/>
                <a:cs typeface="Agrandir"/>
                <a:sym typeface="Agrandir"/>
              </a:rPr>
              <a:t> Develop the code for the project.</a:t>
            </a:r>
          </a:p>
          <a:p>
            <a:pPr algn="l">
              <a:lnSpc>
                <a:spcPts val="5603"/>
              </a:lnSpc>
            </a:pPr>
            <a:r>
              <a:rPr lang="en-US" sz="3437">
                <a:solidFill>
                  <a:srgbClr val="156669"/>
                </a:solidFill>
                <a:latin typeface="Agrandir"/>
                <a:ea typeface="Agrandir"/>
                <a:cs typeface="Agrandir"/>
                <a:sym typeface="Agrandir"/>
              </a:rPr>
              <a:t> WEEK 5 </a:t>
            </a:r>
          </a:p>
          <a:p>
            <a:pPr marL="742198" lvl="1" indent="-371099" algn="l">
              <a:lnSpc>
                <a:spcPts val="5603"/>
              </a:lnSpc>
              <a:buFont typeface="Arial"/>
              <a:buChar char="•"/>
            </a:pPr>
            <a:r>
              <a:rPr lang="en-US" sz="3437">
                <a:solidFill>
                  <a:srgbClr val="156669"/>
                </a:solidFill>
                <a:latin typeface="Agrandir"/>
                <a:ea typeface="Agrandir"/>
                <a:cs typeface="Agrandir"/>
                <a:sym typeface="Agrandir"/>
              </a:rPr>
              <a:t> Test the code and components finalize the project.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331406" y="302221"/>
            <a:ext cx="17625189" cy="9682557"/>
            <a:chOff x="0" y="0"/>
            <a:chExt cx="4642025" cy="2550139"/>
          </a:xfrm>
        </p:grpSpPr>
        <p:sp>
          <p:nvSpPr>
            <p:cNvPr id="3" name="Freeform 3"/>
            <p:cNvSpPr/>
            <p:nvPr/>
          </p:nvSpPr>
          <p:spPr>
            <a:xfrm>
              <a:off x="0" y="0"/>
              <a:ext cx="4642025" cy="2550139"/>
            </a:xfrm>
            <a:custGeom>
              <a:avLst/>
              <a:gdLst/>
              <a:ahLst/>
              <a:cxnLst/>
              <a:rect l="l" t="t" r="r" b="b"/>
              <a:pathLst>
                <a:path w="4642025" h="2550139">
                  <a:moveTo>
                    <a:pt x="0" y="0"/>
                  </a:moveTo>
                  <a:lnTo>
                    <a:pt x="4642025" y="0"/>
                  </a:lnTo>
                  <a:lnTo>
                    <a:pt x="4642025"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4642025" cy="2578714"/>
            </a:xfrm>
            <a:prstGeom prst="rect">
              <a:avLst/>
            </a:prstGeom>
          </p:spPr>
          <p:txBody>
            <a:bodyPr lIns="50800" tIns="50800" rIns="50800" bIns="50800" rtlCol="0" anchor="ctr"/>
            <a:lstStyle/>
            <a:p>
              <a:pPr algn="ctr">
                <a:lnSpc>
                  <a:spcPts val="1960"/>
                </a:lnSpc>
              </a:pPr>
              <a:endParaRPr/>
            </a:p>
          </p:txBody>
        </p:sp>
      </p:grpSp>
      <p:sp>
        <p:nvSpPr>
          <p:cNvPr id="5" name="TextBox 5"/>
          <p:cNvSpPr txBox="1"/>
          <p:nvPr/>
        </p:nvSpPr>
        <p:spPr>
          <a:xfrm>
            <a:off x="2458866" y="1630683"/>
            <a:ext cx="12511821" cy="1434314"/>
          </a:xfrm>
          <a:prstGeom prst="rect">
            <a:avLst/>
          </a:prstGeom>
        </p:spPr>
        <p:txBody>
          <a:bodyPr lIns="0" tIns="0" rIns="0" bIns="0" rtlCol="0" anchor="t">
            <a:spAutoFit/>
          </a:bodyPr>
          <a:lstStyle/>
          <a:p>
            <a:pPr marL="0" lvl="0" indent="0" algn="ctr">
              <a:lnSpc>
                <a:spcPts val="10542"/>
              </a:lnSpc>
            </a:pPr>
            <a:r>
              <a:rPr lang="en-US" sz="10981" b="1" spc="-1054">
                <a:solidFill>
                  <a:srgbClr val="156669"/>
                </a:solidFill>
                <a:latin typeface="Public Sans Bold"/>
                <a:ea typeface="Public Sans Bold"/>
                <a:cs typeface="Public Sans Bold"/>
                <a:sym typeface="Public Sans Bold"/>
              </a:rPr>
              <a:t>CONCLUSION</a:t>
            </a:r>
          </a:p>
        </p:txBody>
      </p:sp>
      <p:sp>
        <p:nvSpPr>
          <p:cNvPr id="6" name="TextBox 6"/>
          <p:cNvSpPr txBox="1"/>
          <p:nvPr/>
        </p:nvSpPr>
        <p:spPr>
          <a:xfrm>
            <a:off x="1028700" y="3433010"/>
            <a:ext cx="16309960" cy="4709973"/>
          </a:xfrm>
          <a:prstGeom prst="rect">
            <a:avLst/>
          </a:prstGeom>
        </p:spPr>
        <p:txBody>
          <a:bodyPr lIns="0" tIns="0" rIns="0" bIns="0" rtlCol="0" anchor="t">
            <a:spAutoFit/>
          </a:bodyPr>
          <a:lstStyle/>
          <a:p>
            <a:pPr algn="ctr">
              <a:lnSpc>
                <a:spcPts val="5263"/>
              </a:lnSpc>
            </a:pPr>
            <a:r>
              <a:rPr lang="en-US" sz="3229">
                <a:solidFill>
                  <a:srgbClr val="156669"/>
                </a:solidFill>
                <a:latin typeface="Agrandir"/>
                <a:ea typeface="Agrandir"/>
                <a:cs typeface="Agrandir"/>
                <a:sym typeface="Agrandir"/>
              </a:rPr>
              <a:t>The Advanced Health Care Monitoring System uses IoT technology and real-time sensors to monitor paralyzed patient’s health, providing early detection of issues and emergency alerts. It improves patient’s safety, independance, and eases the burden on caregivers. Features like fall detection and live location sharing enhance reliability. While it has limitations, such as network dependance and sensor accuracy, The system offers significant potential for future improvements and scalabilty in healthcare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9144000" y="302221"/>
            <a:ext cx="8841904" cy="9682557"/>
            <a:chOff x="0" y="0"/>
            <a:chExt cx="2328732" cy="2550139"/>
          </a:xfrm>
        </p:grpSpPr>
        <p:sp>
          <p:nvSpPr>
            <p:cNvPr id="3" name="Freeform 3"/>
            <p:cNvSpPr/>
            <p:nvPr/>
          </p:nvSpPr>
          <p:spPr>
            <a:xfrm>
              <a:off x="0" y="0"/>
              <a:ext cx="2328732" cy="2550139"/>
            </a:xfrm>
            <a:custGeom>
              <a:avLst/>
              <a:gdLst/>
              <a:ahLst/>
              <a:cxnLst/>
              <a:rect l="l" t="t" r="r" b="b"/>
              <a:pathLst>
                <a:path w="2328732" h="2550139">
                  <a:moveTo>
                    <a:pt x="0" y="0"/>
                  </a:moveTo>
                  <a:lnTo>
                    <a:pt x="2328732" y="0"/>
                  </a:lnTo>
                  <a:lnTo>
                    <a:pt x="2328732"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2328732" cy="2578714"/>
            </a:xfrm>
            <a:prstGeom prst="rect">
              <a:avLst/>
            </a:prstGeom>
          </p:spPr>
          <p:txBody>
            <a:bodyPr lIns="50800" tIns="50800" rIns="50800" bIns="50800" rtlCol="0" anchor="ctr"/>
            <a:lstStyle/>
            <a:p>
              <a:pPr algn="ctr">
                <a:lnSpc>
                  <a:spcPts val="1960"/>
                </a:lnSpc>
              </a:pPr>
              <a:endParaRPr/>
            </a:p>
          </p:txBody>
        </p:sp>
      </p:grpSp>
      <p:sp>
        <p:nvSpPr>
          <p:cNvPr id="5" name="Freeform 5"/>
          <p:cNvSpPr/>
          <p:nvPr/>
        </p:nvSpPr>
        <p:spPr>
          <a:xfrm>
            <a:off x="1028700" y="1028700"/>
            <a:ext cx="728006" cy="772980"/>
          </a:xfrm>
          <a:custGeom>
            <a:avLst/>
            <a:gdLst/>
            <a:ahLst/>
            <a:cxnLst/>
            <a:rect l="l" t="t" r="r" b="b"/>
            <a:pathLst>
              <a:path w="728006" h="772980">
                <a:moveTo>
                  <a:pt x="0" y="0"/>
                </a:moveTo>
                <a:lnTo>
                  <a:pt x="728006" y="0"/>
                </a:lnTo>
                <a:lnTo>
                  <a:pt x="728006" y="772980"/>
                </a:lnTo>
                <a:lnTo>
                  <a:pt x="0" y="7729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10111407" y="1746467"/>
            <a:ext cx="6907091" cy="6794065"/>
          </a:xfrm>
          <a:custGeom>
            <a:avLst/>
            <a:gdLst/>
            <a:ahLst/>
            <a:cxnLst/>
            <a:rect l="l" t="t" r="r" b="b"/>
            <a:pathLst>
              <a:path w="6907091" h="6794065">
                <a:moveTo>
                  <a:pt x="0" y="0"/>
                </a:moveTo>
                <a:lnTo>
                  <a:pt x="6907090" y="0"/>
                </a:lnTo>
                <a:lnTo>
                  <a:pt x="6907090" y="6794066"/>
                </a:lnTo>
                <a:lnTo>
                  <a:pt x="0" y="6794066"/>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en-US"/>
          </a:p>
        </p:txBody>
      </p:sp>
      <p:sp>
        <p:nvSpPr>
          <p:cNvPr id="7" name="TextBox 7"/>
          <p:cNvSpPr txBox="1"/>
          <p:nvPr/>
        </p:nvSpPr>
        <p:spPr>
          <a:xfrm>
            <a:off x="1028700" y="2554807"/>
            <a:ext cx="6956263" cy="5510762"/>
          </a:xfrm>
          <a:prstGeom prst="rect">
            <a:avLst/>
          </a:prstGeom>
        </p:spPr>
        <p:txBody>
          <a:bodyPr lIns="0" tIns="0" rIns="0" bIns="0" rtlCol="0" anchor="t">
            <a:spAutoFit/>
          </a:bodyPr>
          <a:lstStyle/>
          <a:p>
            <a:pPr marL="0" lvl="0" indent="0" algn="l">
              <a:lnSpc>
                <a:spcPts val="14257"/>
              </a:lnSpc>
            </a:pPr>
            <a:r>
              <a:rPr lang="en-US" sz="14852" spc="-1425">
                <a:solidFill>
                  <a:srgbClr val="156669"/>
                </a:solidFill>
                <a:latin typeface="Public Sans"/>
                <a:ea typeface="Public Sans"/>
                <a:cs typeface="Public Sans"/>
                <a:sym typeface="Public Sans"/>
              </a:rPr>
              <a:t>Thank you very much!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615489" y="577569"/>
            <a:ext cx="9626865" cy="2383730"/>
          </a:xfrm>
          <a:prstGeom prst="rect">
            <a:avLst/>
          </a:prstGeom>
        </p:spPr>
        <p:txBody>
          <a:bodyPr lIns="0" tIns="0" rIns="0" bIns="0" rtlCol="0" anchor="t">
            <a:spAutoFit/>
          </a:bodyPr>
          <a:lstStyle/>
          <a:p>
            <a:pPr algn="l">
              <a:lnSpc>
                <a:spcPts val="9078"/>
              </a:lnSpc>
            </a:pPr>
            <a:r>
              <a:rPr lang="en-US" sz="9456" b="1" spc="-907">
                <a:solidFill>
                  <a:srgbClr val="156669"/>
                </a:solidFill>
                <a:latin typeface="Public Sans Bold"/>
                <a:ea typeface="Public Sans Bold"/>
                <a:cs typeface="Public Sans Bold"/>
                <a:sym typeface="Public Sans Bold"/>
              </a:rPr>
              <a:t>PROBLEM   </a:t>
            </a:r>
          </a:p>
          <a:p>
            <a:pPr marL="0" lvl="0" indent="0" algn="l">
              <a:lnSpc>
                <a:spcPts val="9078"/>
              </a:lnSpc>
            </a:pPr>
            <a:r>
              <a:rPr lang="en-US" sz="9456" b="1" spc="-907">
                <a:solidFill>
                  <a:srgbClr val="156669"/>
                </a:solidFill>
                <a:latin typeface="Public Sans Bold"/>
                <a:ea typeface="Public Sans Bold"/>
                <a:cs typeface="Public Sans Bold"/>
                <a:sym typeface="Public Sans Bold"/>
              </a:rPr>
              <a:t>STATEMENT</a:t>
            </a:r>
          </a:p>
        </p:txBody>
      </p:sp>
      <p:sp>
        <p:nvSpPr>
          <p:cNvPr id="3" name="TextBox 3"/>
          <p:cNvSpPr txBox="1"/>
          <p:nvPr/>
        </p:nvSpPr>
        <p:spPr>
          <a:xfrm>
            <a:off x="615489" y="3305128"/>
            <a:ext cx="10479662" cy="3476719"/>
          </a:xfrm>
          <a:prstGeom prst="rect">
            <a:avLst/>
          </a:prstGeom>
        </p:spPr>
        <p:txBody>
          <a:bodyPr lIns="0" tIns="0" rIns="0" bIns="0" rtlCol="0" anchor="t">
            <a:spAutoFit/>
          </a:bodyPr>
          <a:lstStyle/>
          <a:p>
            <a:pPr algn="l">
              <a:lnSpc>
                <a:spcPts val="4546"/>
              </a:lnSpc>
            </a:pPr>
            <a:r>
              <a:rPr lang="en-US" sz="2788">
                <a:solidFill>
                  <a:srgbClr val="156669"/>
                </a:solidFill>
                <a:latin typeface="Agrandir"/>
                <a:ea typeface="Agrandir"/>
                <a:cs typeface="Agrandir"/>
                <a:sym typeface="Agrandir"/>
              </a:rPr>
              <a:t>Paralyzed patients faces significant challenges due to their inability to communicate and the need in continuous monitoring of the vital signs. In Current healthcare monitoring system they do not have a real-time monitoring alert system which can help in emergency situations.</a:t>
            </a:r>
          </a:p>
          <a:p>
            <a:pPr algn="l">
              <a:lnSpc>
                <a:spcPts val="4546"/>
              </a:lnSpc>
            </a:pPr>
            <a:endParaRPr lang="en-US" sz="2788">
              <a:solidFill>
                <a:srgbClr val="156669"/>
              </a:solidFill>
              <a:latin typeface="Agrandir"/>
              <a:ea typeface="Agrandir"/>
              <a:cs typeface="Agrandir"/>
              <a:sym typeface="Agrandir"/>
            </a:endParaRPr>
          </a:p>
        </p:txBody>
      </p:sp>
      <p:grpSp>
        <p:nvGrpSpPr>
          <p:cNvPr id="4" name="Group 4"/>
          <p:cNvGrpSpPr/>
          <p:nvPr/>
        </p:nvGrpSpPr>
        <p:grpSpPr>
          <a:xfrm>
            <a:off x="11095151" y="558377"/>
            <a:ext cx="6641921" cy="6013100"/>
            <a:chOff x="0" y="0"/>
            <a:chExt cx="5580380" cy="5052060"/>
          </a:xfrm>
        </p:grpSpPr>
        <p:sp>
          <p:nvSpPr>
            <p:cNvPr id="5" name="Freeform 5"/>
            <p:cNvSpPr/>
            <p:nvPr/>
          </p:nvSpPr>
          <p:spPr>
            <a:xfrm>
              <a:off x="-635000" y="-673100"/>
              <a:ext cx="6488430" cy="6027420"/>
            </a:xfrm>
            <a:custGeom>
              <a:avLst/>
              <a:gdLst/>
              <a:ahLst/>
              <a:cxnLst/>
              <a:rect l="l" t="t" r="r" b="b"/>
              <a:pathLst>
                <a:path w="6488430" h="602742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2"/>
              <a:stretch>
                <a:fillRect l="-17900" r="-17900"/>
              </a:stretch>
            </a:blipFill>
          </p:spPr>
          <p:txBody>
            <a:bodyPr/>
            <a:lstStyle/>
            <a:p>
              <a:endParaRPr lang="en-US"/>
            </a:p>
          </p:txBody>
        </p:sp>
      </p:grpSp>
      <p:sp>
        <p:nvSpPr>
          <p:cNvPr id="6" name="TextBox 6"/>
          <p:cNvSpPr txBox="1"/>
          <p:nvPr/>
        </p:nvSpPr>
        <p:spPr>
          <a:xfrm>
            <a:off x="2660992" y="6581822"/>
            <a:ext cx="13619341" cy="2335249"/>
          </a:xfrm>
          <a:prstGeom prst="rect">
            <a:avLst/>
          </a:prstGeom>
        </p:spPr>
        <p:txBody>
          <a:bodyPr lIns="0" tIns="0" rIns="0" bIns="0" rtlCol="0" anchor="t">
            <a:spAutoFit/>
          </a:bodyPr>
          <a:lstStyle/>
          <a:p>
            <a:pPr algn="l">
              <a:lnSpc>
                <a:spcPts val="4500"/>
              </a:lnSpc>
            </a:pPr>
            <a:r>
              <a:rPr lang="en-US" sz="2760">
                <a:solidFill>
                  <a:srgbClr val="156669"/>
                </a:solidFill>
                <a:latin typeface="Agrandir"/>
                <a:ea typeface="Agrandir"/>
                <a:cs typeface="Agrandir"/>
                <a:sym typeface="Agrandir"/>
              </a:rPr>
              <a:t>As an example, it is estimated that over 5 million people globally suffer from conditions like paralysis or restricted mobility. Additionally, the studies shows that the delays in emergency response due to insufficient monitoring systems can significantly increase the risk of mortality in vulnerable patients.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5003287" y="439774"/>
            <a:ext cx="10778348" cy="1415976"/>
          </a:xfrm>
          <a:prstGeom prst="rect">
            <a:avLst/>
          </a:prstGeom>
        </p:spPr>
        <p:txBody>
          <a:bodyPr lIns="0" tIns="0" rIns="0" bIns="0" rtlCol="0" anchor="t">
            <a:spAutoFit/>
          </a:bodyPr>
          <a:lstStyle/>
          <a:p>
            <a:pPr marL="0" lvl="0" indent="0" algn="l">
              <a:lnSpc>
                <a:spcPts val="10445"/>
              </a:lnSpc>
            </a:pPr>
            <a:r>
              <a:rPr lang="en-US" sz="10880" b="1" spc="-1044">
                <a:solidFill>
                  <a:srgbClr val="156669"/>
                </a:solidFill>
                <a:latin typeface="Public Sans Bold"/>
                <a:ea typeface="Public Sans Bold"/>
                <a:cs typeface="Public Sans Bold"/>
                <a:sym typeface="Public Sans Bold"/>
              </a:rPr>
              <a:t>OBJECTIVES</a:t>
            </a:r>
          </a:p>
        </p:txBody>
      </p:sp>
      <p:sp>
        <p:nvSpPr>
          <p:cNvPr id="3" name="TextBox 3"/>
          <p:cNvSpPr txBox="1"/>
          <p:nvPr/>
        </p:nvSpPr>
        <p:spPr>
          <a:xfrm>
            <a:off x="912796" y="2857500"/>
            <a:ext cx="16972048" cy="3413370"/>
          </a:xfrm>
          <a:prstGeom prst="rect">
            <a:avLst/>
          </a:prstGeom>
        </p:spPr>
        <p:txBody>
          <a:bodyPr lIns="0" tIns="0" rIns="0" bIns="0" rtlCol="0" anchor="t">
            <a:spAutoFit/>
          </a:bodyPr>
          <a:lstStyle/>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Continuous of monitoring of vital signs</a:t>
            </a:r>
            <a:endParaRPr lang="en-US" sz="2761" dirty="0">
              <a:solidFill>
                <a:srgbClr val="156669"/>
              </a:solidFill>
              <a:latin typeface="Agrandir"/>
              <a:ea typeface="Agrandir"/>
              <a:cs typeface="Agrandir"/>
              <a:sym typeface="Agrandir"/>
            </a:endParaRP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Emergency Alerts and Notifications</a:t>
            </a:r>
            <a:endParaRPr lang="en-US" sz="2761" dirty="0">
              <a:solidFill>
                <a:srgbClr val="156669"/>
              </a:solidFill>
              <a:latin typeface="Agrandir"/>
              <a:ea typeface="Agrandir"/>
              <a:cs typeface="Agrandir"/>
              <a:sym typeface="Agrandir"/>
            </a:endParaRP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Fall detection alert</a:t>
            </a: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Real-time Data accessibility</a:t>
            </a: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Audio Alert System</a:t>
            </a:r>
            <a:endParaRPr lang="en-US" sz="2761" dirty="0">
              <a:solidFill>
                <a:srgbClr val="156669"/>
              </a:solidFill>
              <a:latin typeface="Agrandir"/>
              <a:ea typeface="Agrandir"/>
              <a:cs typeface="Agrandir"/>
              <a:sym typeface="Agrandir"/>
            </a:endParaRP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User-Friendly interface</a:t>
            </a:r>
            <a:endParaRPr lang="en-US" sz="2761" dirty="0">
              <a:solidFill>
                <a:srgbClr val="156669"/>
              </a:solidFill>
              <a:latin typeface="Agrandir"/>
              <a:ea typeface="Agrandir"/>
              <a:cs typeface="Agrandir"/>
              <a:sym typeface="Agrandir"/>
            </a:endParaRPr>
          </a:p>
        </p:txBody>
      </p:sp>
      <p:sp>
        <p:nvSpPr>
          <p:cNvPr id="4" name="TextBox 4"/>
          <p:cNvSpPr txBox="1"/>
          <p:nvPr/>
        </p:nvSpPr>
        <p:spPr>
          <a:xfrm>
            <a:off x="2589149" y="7272620"/>
            <a:ext cx="13619341" cy="1763749"/>
          </a:xfrm>
          <a:prstGeom prst="rect">
            <a:avLst/>
          </a:prstGeom>
        </p:spPr>
        <p:txBody>
          <a:bodyPr lIns="0" tIns="0" rIns="0" bIns="0" rtlCol="0" anchor="t">
            <a:spAutoFit/>
          </a:bodyPr>
          <a:lstStyle/>
          <a:p>
            <a:pPr algn="l">
              <a:lnSpc>
                <a:spcPts val="4500"/>
              </a:lnSpc>
            </a:pPr>
            <a:r>
              <a:rPr lang="en-US" sz="2760" dirty="0">
                <a:solidFill>
                  <a:srgbClr val="156669"/>
                </a:solidFill>
                <a:latin typeface="Agrandir"/>
                <a:ea typeface="Agrandir"/>
                <a:cs typeface="Agrandir"/>
                <a:sym typeface="Agrandir"/>
              </a:rPr>
              <a:t>The project utilizes an Arduino-based system with multiple healthcare sensors for real-time data collection, processing, and emergency response, enhancing safety through fall detection and live location tracking.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TextBox 2"/>
          <p:cNvSpPr txBox="1"/>
          <p:nvPr/>
        </p:nvSpPr>
        <p:spPr>
          <a:xfrm>
            <a:off x="3398965" y="509574"/>
            <a:ext cx="11490071" cy="1243572"/>
          </a:xfrm>
          <a:prstGeom prst="rect">
            <a:avLst/>
          </a:prstGeom>
        </p:spPr>
        <p:txBody>
          <a:bodyPr lIns="0" tIns="0" rIns="0" bIns="0" rtlCol="0" anchor="t">
            <a:spAutoFit/>
          </a:bodyPr>
          <a:lstStyle/>
          <a:p>
            <a:pPr marL="0" lvl="0" indent="0" algn="ctr">
              <a:lnSpc>
                <a:spcPts val="9167"/>
              </a:lnSpc>
            </a:pPr>
            <a:r>
              <a:rPr lang="en-US" sz="9549" b="1" spc="-916">
                <a:solidFill>
                  <a:srgbClr val="056164"/>
                </a:solidFill>
                <a:latin typeface="Public Sans Bold"/>
                <a:ea typeface="Public Sans Bold"/>
                <a:cs typeface="Public Sans Bold"/>
                <a:sym typeface="Public Sans Bold"/>
              </a:rPr>
              <a:t>SOLUTION  OVERVIEW                   </a:t>
            </a:r>
          </a:p>
        </p:txBody>
      </p:sp>
      <p:grpSp>
        <p:nvGrpSpPr>
          <p:cNvPr id="3" name="Group 3"/>
          <p:cNvGrpSpPr/>
          <p:nvPr/>
        </p:nvGrpSpPr>
        <p:grpSpPr>
          <a:xfrm>
            <a:off x="797673" y="1924596"/>
            <a:ext cx="16692654" cy="7950120"/>
            <a:chOff x="0" y="0"/>
            <a:chExt cx="5447424" cy="2594415"/>
          </a:xfrm>
        </p:grpSpPr>
        <p:sp>
          <p:nvSpPr>
            <p:cNvPr id="4" name="Freeform 4"/>
            <p:cNvSpPr/>
            <p:nvPr/>
          </p:nvSpPr>
          <p:spPr>
            <a:xfrm>
              <a:off x="0" y="0"/>
              <a:ext cx="5447424" cy="2594415"/>
            </a:xfrm>
            <a:custGeom>
              <a:avLst/>
              <a:gdLst/>
              <a:ahLst/>
              <a:cxnLst/>
              <a:rect l="l" t="t" r="r" b="b"/>
              <a:pathLst>
                <a:path w="5447424" h="2594415">
                  <a:moveTo>
                    <a:pt x="6957" y="0"/>
                  </a:moveTo>
                  <a:lnTo>
                    <a:pt x="5440468" y="0"/>
                  </a:lnTo>
                  <a:cubicBezTo>
                    <a:pt x="5442313" y="0"/>
                    <a:pt x="5444082" y="733"/>
                    <a:pt x="5445387" y="2038"/>
                  </a:cubicBezTo>
                  <a:cubicBezTo>
                    <a:pt x="5446692" y="3342"/>
                    <a:pt x="5447424" y="5112"/>
                    <a:pt x="5447424" y="6957"/>
                  </a:cubicBezTo>
                  <a:lnTo>
                    <a:pt x="5447424" y="2587459"/>
                  </a:lnTo>
                  <a:cubicBezTo>
                    <a:pt x="5447424" y="2589304"/>
                    <a:pt x="5446692" y="2591073"/>
                    <a:pt x="5445387" y="2592378"/>
                  </a:cubicBezTo>
                  <a:cubicBezTo>
                    <a:pt x="5444082" y="2593683"/>
                    <a:pt x="5442313" y="2594415"/>
                    <a:pt x="5440468" y="2594415"/>
                  </a:cubicBezTo>
                  <a:lnTo>
                    <a:pt x="6957" y="2594415"/>
                  </a:lnTo>
                  <a:cubicBezTo>
                    <a:pt x="5112" y="2594415"/>
                    <a:pt x="3342" y="2593683"/>
                    <a:pt x="2038" y="2592378"/>
                  </a:cubicBezTo>
                  <a:cubicBezTo>
                    <a:pt x="733" y="2591073"/>
                    <a:pt x="0" y="2589304"/>
                    <a:pt x="0" y="2587459"/>
                  </a:cubicBezTo>
                  <a:lnTo>
                    <a:pt x="0" y="6957"/>
                  </a:lnTo>
                  <a:cubicBezTo>
                    <a:pt x="0" y="5112"/>
                    <a:pt x="733" y="3342"/>
                    <a:pt x="2038" y="2038"/>
                  </a:cubicBezTo>
                  <a:cubicBezTo>
                    <a:pt x="3342" y="733"/>
                    <a:pt x="5112" y="0"/>
                    <a:pt x="6957" y="0"/>
                  </a:cubicBezTo>
                  <a:close/>
                </a:path>
              </a:pathLst>
            </a:custGeom>
            <a:solidFill>
              <a:srgbClr val="B8D2E4"/>
            </a:solidFill>
            <a:ln cap="sq">
              <a:noFill/>
              <a:prstDash val="solid"/>
              <a:miter/>
            </a:ln>
          </p:spPr>
          <p:txBody>
            <a:bodyPr/>
            <a:lstStyle/>
            <a:p>
              <a:endParaRPr lang="en-US"/>
            </a:p>
          </p:txBody>
        </p:sp>
        <p:sp>
          <p:nvSpPr>
            <p:cNvPr id="5" name="TextBox 5"/>
            <p:cNvSpPr txBox="1"/>
            <p:nvPr/>
          </p:nvSpPr>
          <p:spPr>
            <a:xfrm>
              <a:off x="0" y="-38100"/>
              <a:ext cx="5447424" cy="2632515"/>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2090359"/>
            <a:ext cx="15550553" cy="1763749"/>
          </a:xfrm>
          <a:prstGeom prst="rect">
            <a:avLst/>
          </a:prstGeom>
        </p:spPr>
        <p:txBody>
          <a:bodyPr lIns="0" tIns="0" rIns="0" bIns="0" rtlCol="0" anchor="t">
            <a:spAutoFit/>
          </a:bodyPr>
          <a:lstStyle/>
          <a:p>
            <a:pPr algn="l">
              <a:lnSpc>
                <a:spcPts val="4500"/>
              </a:lnSpc>
            </a:pPr>
            <a:r>
              <a:rPr lang="en-US" sz="2760">
                <a:solidFill>
                  <a:srgbClr val="156669"/>
                </a:solidFill>
                <a:latin typeface="Agrandir"/>
                <a:ea typeface="Agrandir"/>
                <a:cs typeface="Agrandir"/>
                <a:sym typeface="Agrandir"/>
              </a:rPr>
              <a:t>The IoT-based Advanced Health Care Monitoring System offers real-time monitoring and emergency response for paralyzed patients, tracking vital health parameters via an Arduino-based microcontroller and displayed on an OLED screen and mobile application. </a:t>
            </a:r>
          </a:p>
        </p:txBody>
      </p:sp>
      <p:sp>
        <p:nvSpPr>
          <p:cNvPr id="7" name="TextBox 7"/>
          <p:cNvSpPr txBox="1"/>
          <p:nvPr/>
        </p:nvSpPr>
        <p:spPr>
          <a:xfrm>
            <a:off x="2093850" y="3960354"/>
            <a:ext cx="14737675" cy="6318432"/>
          </a:xfrm>
          <a:prstGeom prst="rect">
            <a:avLst/>
          </a:prstGeom>
        </p:spPr>
        <p:txBody>
          <a:bodyPr lIns="0" tIns="0" rIns="0" bIns="0" rtlCol="0" anchor="t">
            <a:spAutoFit/>
          </a:bodyPr>
          <a:lstStyle/>
          <a:p>
            <a:pPr algn="l">
              <a:lnSpc>
                <a:spcPts val="4164"/>
              </a:lnSpc>
            </a:pPr>
            <a:r>
              <a:rPr lang="en-US" sz="2554">
                <a:solidFill>
                  <a:srgbClr val="156669"/>
                </a:solidFill>
                <a:latin typeface="Agrandir"/>
                <a:ea typeface="Agrandir"/>
                <a:cs typeface="Agrandir"/>
                <a:sym typeface="Agrandir"/>
              </a:rPr>
              <a:t> 1. Real-Time Data Monitoring and Alerts</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continuous tracking of patient health metrices with immediate notifications</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SMS alerts with GPS location sent to guardians and medical teams</a:t>
            </a:r>
          </a:p>
          <a:p>
            <a:pPr algn="l">
              <a:lnSpc>
                <a:spcPts val="4164"/>
              </a:lnSpc>
            </a:pPr>
            <a:r>
              <a:rPr lang="en-US" sz="2554">
                <a:solidFill>
                  <a:srgbClr val="156669"/>
                </a:solidFill>
                <a:latin typeface="Agrandir"/>
                <a:ea typeface="Agrandir"/>
                <a:cs typeface="Agrandir"/>
                <a:sym typeface="Agrandir"/>
              </a:rPr>
              <a:t>2.</a:t>
            </a:r>
            <a:r>
              <a:rPr lang="en-US" sz="2554" b="1">
                <a:solidFill>
                  <a:srgbClr val="156669"/>
                </a:solidFill>
                <a:latin typeface="Agrandir Bold"/>
                <a:ea typeface="Agrandir Bold"/>
                <a:cs typeface="Agrandir Bold"/>
                <a:sym typeface="Agrandir Bold"/>
              </a:rPr>
              <a:t> </a:t>
            </a:r>
            <a:r>
              <a:rPr lang="en-US" sz="2554">
                <a:solidFill>
                  <a:srgbClr val="156669"/>
                </a:solidFill>
                <a:latin typeface="Agrandir"/>
                <a:ea typeface="Agrandir"/>
                <a:cs typeface="Agrandir"/>
                <a:sym typeface="Agrandir"/>
              </a:rPr>
              <a:t>Fall Detection System</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incorporates a fall detection sensor to identify and alert incase there is a fall</a:t>
            </a:r>
          </a:p>
          <a:p>
            <a:pPr algn="l">
              <a:lnSpc>
                <a:spcPts val="4164"/>
              </a:lnSpc>
            </a:pPr>
            <a:r>
              <a:rPr lang="en-US" sz="2554">
                <a:solidFill>
                  <a:srgbClr val="156669"/>
                </a:solidFill>
                <a:latin typeface="Agrandir"/>
                <a:ea typeface="Agrandir"/>
                <a:cs typeface="Agrandir"/>
                <a:sym typeface="Agrandir"/>
              </a:rPr>
              <a:t>3.</a:t>
            </a:r>
            <a:r>
              <a:rPr lang="en-US" sz="2554" b="1">
                <a:solidFill>
                  <a:srgbClr val="156669"/>
                </a:solidFill>
                <a:latin typeface="Agrandir Bold"/>
                <a:ea typeface="Agrandir Bold"/>
                <a:cs typeface="Agrandir Bold"/>
                <a:sym typeface="Agrandir Bold"/>
              </a:rPr>
              <a:t> </a:t>
            </a:r>
            <a:r>
              <a:rPr lang="en-US" sz="2554">
                <a:solidFill>
                  <a:srgbClr val="156669"/>
                </a:solidFill>
                <a:latin typeface="Agrandir"/>
                <a:ea typeface="Agrandir"/>
                <a:cs typeface="Agrandir"/>
                <a:sym typeface="Agrandir"/>
              </a:rPr>
              <a:t>Integrated Voice Alert System</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Includes an audio notification system for local alerts providing a direct and immediate signal</a:t>
            </a:r>
          </a:p>
          <a:p>
            <a:pPr algn="l">
              <a:lnSpc>
                <a:spcPts val="4164"/>
              </a:lnSpc>
            </a:pPr>
            <a:r>
              <a:rPr lang="en-US" sz="2554">
                <a:solidFill>
                  <a:srgbClr val="156669"/>
                </a:solidFill>
                <a:latin typeface="Agrandir"/>
                <a:ea typeface="Agrandir"/>
                <a:cs typeface="Agrandir"/>
                <a:sym typeface="Agrandir"/>
              </a:rPr>
              <a:t>4.</a:t>
            </a:r>
            <a:r>
              <a:rPr lang="en-US" sz="2554" b="1">
                <a:solidFill>
                  <a:srgbClr val="156669"/>
                </a:solidFill>
                <a:latin typeface="Agrandir Bold"/>
                <a:ea typeface="Agrandir Bold"/>
                <a:cs typeface="Agrandir Bold"/>
                <a:sym typeface="Agrandir Bold"/>
              </a:rPr>
              <a:t> </a:t>
            </a:r>
            <a:r>
              <a:rPr lang="en-US" sz="2554">
                <a:solidFill>
                  <a:srgbClr val="156669"/>
                </a:solidFill>
                <a:latin typeface="Agrandir"/>
                <a:ea typeface="Agrandir"/>
                <a:cs typeface="Agrandir"/>
                <a:sym typeface="Agrandir"/>
              </a:rPr>
              <a:t>Mobile App Integration</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Allows remote access to real-time health data through a user-friendly mobile application</a:t>
            </a:r>
          </a:p>
          <a:p>
            <a:pPr algn="l">
              <a:lnSpc>
                <a:spcPts val="4164"/>
              </a:lnSpc>
            </a:pPr>
            <a:r>
              <a:rPr lang="en-US" sz="2554">
                <a:solidFill>
                  <a:srgbClr val="156669"/>
                </a:solidFill>
                <a:latin typeface="Agrandir"/>
                <a:ea typeface="Agrandir"/>
                <a:cs typeface="Agrandir"/>
                <a:sym typeface="Agrandir"/>
              </a:rPr>
              <a:t>5. Versatile Hardware Modules</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Uses GPS for live location tracking and GSM modules for SMS alerts </a:t>
            </a:r>
          </a:p>
          <a:p>
            <a:pPr algn="l">
              <a:lnSpc>
                <a:spcPts val="4164"/>
              </a:lnSpc>
            </a:pPr>
            <a:r>
              <a:rPr lang="en-US" sz="2554">
                <a:solidFill>
                  <a:srgbClr val="156669"/>
                </a:solidFill>
                <a:latin typeface="Agrandir"/>
                <a:ea typeface="Agrandir"/>
                <a:cs typeface="Agrandir"/>
                <a:sym typeface="Agrandir"/>
              </a:rPr>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grpSp>
        <p:nvGrpSpPr>
          <p:cNvPr id="2" name="Group 2"/>
          <p:cNvGrpSpPr/>
          <p:nvPr/>
        </p:nvGrpSpPr>
        <p:grpSpPr>
          <a:xfrm>
            <a:off x="396464" y="2028166"/>
            <a:ext cx="17601627" cy="8012344"/>
            <a:chOff x="0" y="0"/>
            <a:chExt cx="5744056" cy="2614722"/>
          </a:xfrm>
        </p:grpSpPr>
        <p:sp>
          <p:nvSpPr>
            <p:cNvPr id="3" name="Freeform 3"/>
            <p:cNvSpPr/>
            <p:nvPr/>
          </p:nvSpPr>
          <p:spPr>
            <a:xfrm>
              <a:off x="0" y="0"/>
              <a:ext cx="5744056" cy="2614722"/>
            </a:xfrm>
            <a:custGeom>
              <a:avLst/>
              <a:gdLst/>
              <a:ahLst/>
              <a:cxnLst/>
              <a:rect l="l" t="t" r="r" b="b"/>
              <a:pathLst>
                <a:path w="5744056" h="2614722">
                  <a:moveTo>
                    <a:pt x="6598" y="0"/>
                  </a:moveTo>
                  <a:lnTo>
                    <a:pt x="5737458" y="0"/>
                  </a:lnTo>
                  <a:cubicBezTo>
                    <a:pt x="5739208" y="0"/>
                    <a:pt x="5740886" y="695"/>
                    <a:pt x="5742123" y="1932"/>
                  </a:cubicBezTo>
                  <a:cubicBezTo>
                    <a:pt x="5743361" y="3170"/>
                    <a:pt x="5744056" y="4848"/>
                    <a:pt x="5744056" y="6598"/>
                  </a:cubicBezTo>
                  <a:lnTo>
                    <a:pt x="5744056" y="2608124"/>
                  </a:lnTo>
                  <a:cubicBezTo>
                    <a:pt x="5744056" y="2611768"/>
                    <a:pt x="5741102" y="2614722"/>
                    <a:pt x="5737458" y="2614722"/>
                  </a:cubicBezTo>
                  <a:lnTo>
                    <a:pt x="6598" y="2614722"/>
                  </a:lnTo>
                  <a:cubicBezTo>
                    <a:pt x="2954" y="2614722"/>
                    <a:pt x="0" y="2611768"/>
                    <a:pt x="0" y="2608124"/>
                  </a:cubicBezTo>
                  <a:lnTo>
                    <a:pt x="0" y="6598"/>
                  </a:lnTo>
                  <a:cubicBezTo>
                    <a:pt x="0" y="2954"/>
                    <a:pt x="2954" y="0"/>
                    <a:pt x="6598" y="0"/>
                  </a:cubicBezTo>
                  <a:close/>
                </a:path>
              </a:pathLst>
            </a:custGeom>
            <a:solidFill>
              <a:srgbClr val="B8D2E4"/>
            </a:solidFill>
            <a:ln cap="sq">
              <a:noFill/>
              <a:prstDash val="solid"/>
              <a:miter/>
            </a:ln>
          </p:spPr>
          <p:txBody>
            <a:bodyPr/>
            <a:lstStyle/>
            <a:p>
              <a:endParaRPr lang="en-US"/>
            </a:p>
          </p:txBody>
        </p:sp>
        <p:sp>
          <p:nvSpPr>
            <p:cNvPr id="4" name="TextBox 4"/>
            <p:cNvSpPr txBox="1"/>
            <p:nvPr/>
          </p:nvSpPr>
          <p:spPr>
            <a:xfrm>
              <a:off x="0" y="-38100"/>
              <a:ext cx="5744056" cy="2652822"/>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2312178" y="2171041"/>
            <a:ext cx="8216147" cy="799673"/>
          </a:xfrm>
          <a:prstGeom prst="rect">
            <a:avLst/>
          </a:prstGeom>
        </p:spPr>
        <p:txBody>
          <a:bodyPr lIns="0" tIns="0" rIns="0" bIns="0" rtlCol="0" anchor="t">
            <a:spAutoFit/>
          </a:bodyPr>
          <a:lstStyle/>
          <a:p>
            <a:pPr marL="0" lvl="0" indent="0" algn="ctr">
              <a:lnSpc>
                <a:spcPts val="5986"/>
              </a:lnSpc>
              <a:spcBef>
                <a:spcPct val="0"/>
              </a:spcBef>
            </a:pPr>
            <a:r>
              <a:rPr lang="en-US" sz="6235" spc="-598">
                <a:solidFill>
                  <a:srgbClr val="156669"/>
                </a:solidFill>
                <a:latin typeface="Public Sans"/>
                <a:ea typeface="Public Sans"/>
                <a:cs typeface="Public Sans"/>
                <a:sym typeface="Public Sans"/>
              </a:rPr>
              <a:t>Scope</a:t>
            </a:r>
          </a:p>
        </p:txBody>
      </p:sp>
      <p:sp>
        <p:nvSpPr>
          <p:cNvPr id="6" name="TextBox 6"/>
          <p:cNvSpPr txBox="1"/>
          <p:nvPr/>
        </p:nvSpPr>
        <p:spPr>
          <a:xfrm>
            <a:off x="1028700" y="727721"/>
            <a:ext cx="17875474" cy="2146108"/>
          </a:xfrm>
          <a:prstGeom prst="rect">
            <a:avLst/>
          </a:prstGeom>
        </p:spPr>
        <p:txBody>
          <a:bodyPr lIns="0" tIns="0" rIns="0" bIns="0" rtlCol="0" anchor="t">
            <a:spAutoFit/>
          </a:bodyPr>
          <a:lstStyle/>
          <a:p>
            <a:pPr algn="l">
              <a:lnSpc>
                <a:spcPts val="8002"/>
              </a:lnSpc>
            </a:pPr>
            <a:r>
              <a:rPr lang="en-US" sz="8335" b="1" spc="-800">
                <a:solidFill>
                  <a:srgbClr val="156669"/>
                </a:solidFill>
                <a:latin typeface="Public Sans Bold"/>
                <a:ea typeface="Public Sans Bold"/>
                <a:cs typeface="Public Sans Bold"/>
                <a:sym typeface="Public Sans Bold"/>
              </a:rPr>
              <a:t>PROJECT  SCOPE  AND  LIMITATIONS</a:t>
            </a:r>
          </a:p>
          <a:p>
            <a:pPr marL="0" lvl="0" indent="0" algn="l">
              <a:lnSpc>
                <a:spcPts val="8385"/>
              </a:lnSpc>
            </a:pPr>
            <a:r>
              <a:rPr lang="en-US" sz="8735" b="1" spc="-838">
                <a:solidFill>
                  <a:srgbClr val="156669"/>
                </a:solidFill>
                <a:latin typeface="Public Sans Bold"/>
                <a:ea typeface="Public Sans Bold"/>
                <a:cs typeface="Public Sans Bold"/>
                <a:sym typeface="Public Sans Bold"/>
              </a:rPr>
              <a:t>                                                                                     </a:t>
            </a:r>
          </a:p>
        </p:txBody>
      </p:sp>
      <p:sp>
        <p:nvSpPr>
          <p:cNvPr id="7" name="TextBox 7"/>
          <p:cNvSpPr txBox="1"/>
          <p:nvPr/>
        </p:nvSpPr>
        <p:spPr>
          <a:xfrm>
            <a:off x="1028700" y="3071804"/>
            <a:ext cx="16969390" cy="1801700"/>
          </a:xfrm>
          <a:prstGeom prst="rect">
            <a:avLst/>
          </a:prstGeom>
        </p:spPr>
        <p:txBody>
          <a:bodyPr lIns="0" tIns="0" rIns="0" bIns="0" rtlCol="0" anchor="t">
            <a:spAutoFit/>
          </a:bodyPr>
          <a:lstStyle/>
          <a:p>
            <a:pPr algn="l">
              <a:lnSpc>
                <a:spcPts val="4638"/>
              </a:lnSpc>
            </a:pPr>
            <a:r>
              <a:rPr lang="en-US" sz="2845" b="1">
                <a:solidFill>
                  <a:srgbClr val="156669"/>
                </a:solidFill>
                <a:latin typeface="Agrandir Medium"/>
                <a:ea typeface="Agrandir Medium"/>
                <a:cs typeface="Agrandir Medium"/>
                <a:sym typeface="Agrandir Medium"/>
              </a:rPr>
              <a:t>The Advanced Health Care Monitoring System is designed to provide a reliable and efficient solution for continuous health monitoring and emergency management for paralyzed patients.</a:t>
            </a:r>
          </a:p>
          <a:p>
            <a:pPr algn="l">
              <a:lnSpc>
                <a:spcPts val="4638"/>
              </a:lnSpc>
            </a:pPr>
            <a:endParaRPr lang="en-US" sz="2845" b="1">
              <a:solidFill>
                <a:srgbClr val="156669"/>
              </a:solidFill>
              <a:latin typeface="Agrandir Medium"/>
              <a:ea typeface="Agrandir Medium"/>
              <a:cs typeface="Agrandir Medium"/>
              <a:sym typeface="Agrandir Medium"/>
            </a:endParaRPr>
          </a:p>
        </p:txBody>
      </p:sp>
      <p:sp>
        <p:nvSpPr>
          <p:cNvPr id="8" name="TextBox 8"/>
          <p:cNvSpPr txBox="1"/>
          <p:nvPr/>
        </p:nvSpPr>
        <p:spPr>
          <a:xfrm>
            <a:off x="1524000" y="4629781"/>
            <a:ext cx="13727886" cy="5579748"/>
          </a:xfrm>
          <a:prstGeom prst="rect">
            <a:avLst/>
          </a:prstGeom>
        </p:spPr>
        <p:txBody>
          <a:bodyPr lIns="0" tIns="0" rIns="0" bIns="0" rtlCol="0" anchor="t">
            <a:spAutoFit/>
          </a:bodyPr>
          <a:lstStyle/>
          <a:p>
            <a:pPr algn="l">
              <a:lnSpc>
                <a:spcPts val="4366"/>
              </a:lnSpc>
            </a:pPr>
            <a:r>
              <a:rPr lang="en-US" sz="2678" dirty="0">
                <a:solidFill>
                  <a:srgbClr val="156669"/>
                </a:solidFill>
                <a:latin typeface="Agrandir"/>
                <a:ea typeface="Agrandir"/>
                <a:cs typeface="Agrandir"/>
                <a:sym typeface="Agrandir"/>
              </a:rPr>
              <a:t>1. Features and Coverage</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continuous real-time monitoring of vital signs</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integration with an OLED display</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remote data access via a mobile app</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automatic SMS alerts and live GPS location</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fall detection with alerts to guardians</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audio notifications for immediate alerts</a:t>
            </a:r>
          </a:p>
          <a:p>
            <a:pPr algn="l">
              <a:lnSpc>
                <a:spcPts val="4366"/>
              </a:lnSpc>
            </a:pPr>
            <a:r>
              <a:rPr lang="en-US" sz="2678" dirty="0">
                <a:solidFill>
                  <a:srgbClr val="156669"/>
                </a:solidFill>
                <a:latin typeface="Agrandir"/>
                <a:ea typeface="Agrandir"/>
                <a:cs typeface="Agrandir"/>
                <a:sym typeface="Agrandir"/>
              </a:rPr>
              <a:t>2. User Interaction</a:t>
            </a:r>
          </a:p>
          <a:p>
            <a:pPr algn="l">
              <a:lnSpc>
                <a:spcPts val="4366"/>
              </a:lnSpc>
            </a:pPr>
            <a:r>
              <a:rPr lang="en-US" sz="2678" dirty="0">
                <a:solidFill>
                  <a:srgbClr val="156669"/>
                </a:solidFill>
                <a:latin typeface="Agrandir"/>
                <a:ea typeface="Agrandir"/>
                <a:cs typeface="Agrandir"/>
                <a:sym typeface="Agrandir"/>
              </a:rPr>
              <a:t>3. Future Scalability</a:t>
            </a:r>
          </a:p>
          <a:p>
            <a:pPr algn="l">
              <a:lnSpc>
                <a:spcPts val="4366"/>
              </a:lnSpc>
            </a:pPr>
            <a:endParaRPr lang="en-US" sz="2678" dirty="0">
              <a:solidFill>
                <a:srgbClr val="156669"/>
              </a:solidFill>
              <a:latin typeface="Agrandir"/>
              <a:ea typeface="Agrandir"/>
              <a:cs typeface="Agrandir"/>
              <a:sym typeface="Agrandir"/>
            </a:endParaRPr>
          </a:p>
        </p:txBody>
      </p:sp>
      <p:sp>
        <p:nvSpPr>
          <p:cNvPr id="9" name="Freeform 9"/>
          <p:cNvSpPr/>
          <p:nvPr/>
        </p:nvSpPr>
        <p:spPr>
          <a:xfrm>
            <a:off x="11640992" y="4873504"/>
            <a:ext cx="5618308" cy="4688734"/>
          </a:xfrm>
          <a:custGeom>
            <a:avLst/>
            <a:gdLst/>
            <a:ahLst/>
            <a:cxnLst/>
            <a:rect l="l" t="t" r="r" b="b"/>
            <a:pathLst>
              <a:path w="5618308" h="4688734">
                <a:moveTo>
                  <a:pt x="0" y="0"/>
                </a:moveTo>
                <a:lnTo>
                  <a:pt x="5618308" y="0"/>
                </a:lnTo>
                <a:lnTo>
                  <a:pt x="5618308" y="4688733"/>
                </a:lnTo>
                <a:lnTo>
                  <a:pt x="0" y="4688733"/>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grpSp>
        <p:nvGrpSpPr>
          <p:cNvPr id="2" name="Group 2"/>
          <p:cNvGrpSpPr/>
          <p:nvPr/>
        </p:nvGrpSpPr>
        <p:grpSpPr>
          <a:xfrm>
            <a:off x="552618" y="548389"/>
            <a:ext cx="17178672" cy="5256671"/>
            <a:chOff x="0" y="0"/>
            <a:chExt cx="5606030" cy="1715444"/>
          </a:xfrm>
        </p:grpSpPr>
        <p:sp>
          <p:nvSpPr>
            <p:cNvPr id="3" name="Freeform 3"/>
            <p:cNvSpPr/>
            <p:nvPr/>
          </p:nvSpPr>
          <p:spPr>
            <a:xfrm>
              <a:off x="0" y="0"/>
              <a:ext cx="5606030" cy="1715445"/>
            </a:xfrm>
            <a:custGeom>
              <a:avLst/>
              <a:gdLst/>
              <a:ahLst/>
              <a:cxnLst/>
              <a:rect l="l" t="t" r="r" b="b"/>
              <a:pathLst>
                <a:path w="5606030" h="1715445">
                  <a:moveTo>
                    <a:pt x="6760" y="0"/>
                  </a:moveTo>
                  <a:lnTo>
                    <a:pt x="5599270" y="0"/>
                  </a:lnTo>
                  <a:cubicBezTo>
                    <a:pt x="5601063" y="0"/>
                    <a:pt x="5602782" y="712"/>
                    <a:pt x="5604050" y="1980"/>
                  </a:cubicBezTo>
                  <a:cubicBezTo>
                    <a:pt x="5605318" y="3248"/>
                    <a:pt x="5606030" y="4967"/>
                    <a:pt x="5606030" y="6760"/>
                  </a:cubicBezTo>
                  <a:lnTo>
                    <a:pt x="5606030" y="1708684"/>
                  </a:lnTo>
                  <a:cubicBezTo>
                    <a:pt x="5606030" y="1710477"/>
                    <a:pt x="5605318" y="1712197"/>
                    <a:pt x="5604050" y="1713465"/>
                  </a:cubicBezTo>
                  <a:cubicBezTo>
                    <a:pt x="5602782" y="1714732"/>
                    <a:pt x="5601063" y="1715445"/>
                    <a:pt x="5599270" y="1715445"/>
                  </a:cubicBezTo>
                  <a:lnTo>
                    <a:pt x="6760" y="1715445"/>
                  </a:lnTo>
                  <a:cubicBezTo>
                    <a:pt x="4967" y="1715445"/>
                    <a:pt x="3248" y="1714732"/>
                    <a:pt x="1980" y="1713465"/>
                  </a:cubicBezTo>
                  <a:cubicBezTo>
                    <a:pt x="712" y="1712197"/>
                    <a:pt x="0" y="1710477"/>
                    <a:pt x="0" y="1708684"/>
                  </a:cubicBezTo>
                  <a:lnTo>
                    <a:pt x="0" y="6760"/>
                  </a:lnTo>
                  <a:cubicBezTo>
                    <a:pt x="0" y="4967"/>
                    <a:pt x="712" y="3248"/>
                    <a:pt x="1980" y="1980"/>
                  </a:cubicBezTo>
                  <a:cubicBezTo>
                    <a:pt x="3248" y="712"/>
                    <a:pt x="4967" y="0"/>
                    <a:pt x="6760" y="0"/>
                  </a:cubicBezTo>
                  <a:close/>
                </a:path>
              </a:pathLst>
            </a:custGeom>
            <a:solidFill>
              <a:srgbClr val="B8D2E4"/>
            </a:solidFill>
            <a:ln cap="sq">
              <a:noFill/>
              <a:prstDash val="solid"/>
              <a:miter/>
            </a:ln>
          </p:spPr>
          <p:txBody>
            <a:bodyPr/>
            <a:lstStyle/>
            <a:p>
              <a:endParaRPr lang="en-US"/>
            </a:p>
          </p:txBody>
        </p:sp>
        <p:sp>
          <p:nvSpPr>
            <p:cNvPr id="4" name="TextBox 4"/>
            <p:cNvSpPr txBox="1"/>
            <p:nvPr/>
          </p:nvSpPr>
          <p:spPr>
            <a:xfrm>
              <a:off x="0" y="-38100"/>
              <a:ext cx="5606030" cy="1753544"/>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463092" y="662689"/>
            <a:ext cx="7676388" cy="709265"/>
          </a:xfrm>
          <a:prstGeom prst="rect">
            <a:avLst/>
          </a:prstGeom>
        </p:spPr>
        <p:txBody>
          <a:bodyPr lIns="0" tIns="0" rIns="0" bIns="0" rtlCol="0" anchor="t">
            <a:spAutoFit/>
          </a:bodyPr>
          <a:lstStyle/>
          <a:p>
            <a:pPr marL="0" lvl="0" indent="0" algn="ctr">
              <a:lnSpc>
                <a:spcPts val="5239"/>
              </a:lnSpc>
              <a:spcBef>
                <a:spcPct val="0"/>
              </a:spcBef>
            </a:pPr>
            <a:r>
              <a:rPr lang="en-US" sz="5457" spc="-523">
                <a:solidFill>
                  <a:srgbClr val="156669"/>
                </a:solidFill>
                <a:latin typeface="Public Sans"/>
                <a:ea typeface="Public Sans"/>
                <a:cs typeface="Public Sans"/>
                <a:sym typeface="Public Sans"/>
              </a:rPr>
              <a:t>Project Limitations</a:t>
            </a:r>
          </a:p>
        </p:txBody>
      </p:sp>
      <p:sp>
        <p:nvSpPr>
          <p:cNvPr id="6" name="TextBox 6"/>
          <p:cNvSpPr txBox="1"/>
          <p:nvPr/>
        </p:nvSpPr>
        <p:spPr>
          <a:xfrm>
            <a:off x="1255105" y="1444260"/>
            <a:ext cx="15777790" cy="4932327"/>
          </a:xfrm>
          <a:prstGeom prst="rect">
            <a:avLst/>
          </a:prstGeom>
        </p:spPr>
        <p:txBody>
          <a:bodyPr lIns="0" tIns="0" rIns="0" bIns="0" rtlCol="0" anchor="t">
            <a:spAutoFit/>
          </a:bodyPr>
          <a:lstStyle/>
          <a:p>
            <a:pPr marL="571271" lvl="1" indent="-285636" algn="l">
              <a:lnSpc>
                <a:spcPts val="4312"/>
              </a:lnSpc>
              <a:buFont typeface="Arial"/>
              <a:buChar char="•"/>
            </a:pPr>
            <a:r>
              <a:rPr lang="en-US" sz="2646" dirty="0">
                <a:solidFill>
                  <a:srgbClr val="156669"/>
                </a:solidFill>
                <a:latin typeface="Agrandir"/>
                <a:ea typeface="Agrandir"/>
                <a:cs typeface="Agrandir"/>
                <a:sym typeface="Agrandir"/>
              </a:rPr>
              <a:t>Hardware Dependency: Sensor accuracy can be affected by environmental factors like humidity and temperature</a:t>
            </a:r>
          </a:p>
          <a:p>
            <a:pPr marL="571271" lvl="1" indent="-285636" algn="l">
              <a:lnSpc>
                <a:spcPts val="4312"/>
              </a:lnSpc>
              <a:buFont typeface="Arial"/>
              <a:buChar char="•"/>
            </a:pPr>
            <a:r>
              <a:rPr lang="en-US" sz="2646" dirty="0">
                <a:solidFill>
                  <a:srgbClr val="156669"/>
                </a:solidFill>
                <a:latin typeface="Agrandir"/>
                <a:ea typeface="Agrandir"/>
                <a:cs typeface="Agrandir"/>
                <a:sym typeface="Agrandir"/>
              </a:rPr>
              <a:t>Connectivity Requirements: SMS alerts and Live location sharing depend on a strong WIFI or GSM network</a:t>
            </a:r>
          </a:p>
          <a:p>
            <a:pPr marL="571271" lvl="1" indent="-285636" algn="l">
              <a:lnSpc>
                <a:spcPts val="4312"/>
              </a:lnSpc>
              <a:buFont typeface="Arial"/>
              <a:buChar char="•"/>
            </a:pPr>
            <a:r>
              <a:rPr lang="en-US" sz="2646" dirty="0">
                <a:solidFill>
                  <a:srgbClr val="156669"/>
                </a:solidFill>
                <a:latin typeface="Agrandir"/>
                <a:ea typeface="Agrandir"/>
                <a:cs typeface="Agrandir"/>
                <a:sym typeface="Agrandir"/>
              </a:rPr>
              <a:t>Energy Efficiency: System's continuous operation requires a reliable power source</a:t>
            </a:r>
          </a:p>
          <a:p>
            <a:pPr marL="571271" lvl="1" indent="-285636" algn="l">
              <a:lnSpc>
                <a:spcPts val="4312"/>
              </a:lnSpc>
              <a:buFont typeface="Arial"/>
              <a:buChar char="•"/>
            </a:pPr>
            <a:r>
              <a:rPr lang="en-US" sz="2646" dirty="0">
                <a:solidFill>
                  <a:srgbClr val="156669"/>
                </a:solidFill>
                <a:latin typeface="Agrandir"/>
                <a:ea typeface="Agrandir"/>
                <a:cs typeface="Agrandir"/>
                <a:sym typeface="Agrandir"/>
              </a:rPr>
              <a:t>Data Security: Although mobile app provide security features data still may be vulnerable to cyber threats</a:t>
            </a:r>
          </a:p>
          <a:p>
            <a:pPr algn="l">
              <a:lnSpc>
                <a:spcPts val="4312"/>
              </a:lnSpc>
            </a:pPr>
            <a:endParaRPr lang="en-US" sz="2646" dirty="0">
              <a:solidFill>
                <a:srgbClr val="156669"/>
              </a:solidFill>
              <a:latin typeface="Agrandir"/>
              <a:ea typeface="Agrandir"/>
              <a:cs typeface="Agrandir"/>
              <a:sym typeface="Agrandir"/>
            </a:endParaRPr>
          </a:p>
          <a:p>
            <a:pPr algn="l">
              <a:lnSpc>
                <a:spcPts val="4312"/>
              </a:lnSpc>
            </a:pPr>
            <a:endParaRPr lang="en-US" sz="2646" dirty="0">
              <a:solidFill>
                <a:srgbClr val="156669"/>
              </a:solidFill>
              <a:latin typeface="Agrandir"/>
              <a:ea typeface="Agrandir"/>
              <a:cs typeface="Agrandir"/>
              <a:sym typeface="Agrandir"/>
            </a:endParaRPr>
          </a:p>
        </p:txBody>
      </p:sp>
      <p:grpSp>
        <p:nvGrpSpPr>
          <p:cNvPr id="7" name="Group 7"/>
          <p:cNvGrpSpPr/>
          <p:nvPr/>
        </p:nvGrpSpPr>
        <p:grpSpPr>
          <a:xfrm>
            <a:off x="554664" y="6126419"/>
            <a:ext cx="17178672" cy="3834317"/>
            <a:chOff x="0" y="0"/>
            <a:chExt cx="5606030" cy="1251278"/>
          </a:xfrm>
        </p:grpSpPr>
        <p:sp>
          <p:nvSpPr>
            <p:cNvPr id="8" name="Freeform 8"/>
            <p:cNvSpPr/>
            <p:nvPr/>
          </p:nvSpPr>
          <p:spPr>
            <a:xfrm>
              <a:off x="0" y="0"/>
              <a:ext cx="5606030" cy="1251278"/>
            </a:xfrm>
            <a:custGeom>
              <a:avLst/>
              <a:gdLst/>
              <a:ahLst/>
              <a:cxnLst/>
              <a:rect l="l" t="t" r="r" b="b"/>
              <a:pathLst>
                <a:path w="5606030" h="1251278">
                  <a:moveTo>
                    <a:pt x="6760" y="0"/>
                  </a:moveTo>
                  <a:lnTo>
                    <a:pt x="5599270" y="0"/>
                  </a:lnTo>
                  <a:cubicBezTo>
                    <a:pt x="5601063" y="0"/>
                    <a:pt x="5602782" y="712"/>
                    <a:pt x="5604050" y="1980"/>
                  </a:cubicBezTo>
                  <a:cubicBezTo>
                    <a:pt x="5605318" y="3248"/>
                    <a:pt x="5606030" y="4967"/>
                    <a:pt x="5606030" y="6760"/>
                  </a:cubicBezTo>
                  <a:lnTo>
                    <a:pt x="5606030" y="1244518"/>
                  </a:lnTo>
                  <a:cubicBezTo>
                    <a:pt x="5606030" y="1246311"/>
                    <a:pt x="5605318" y="1248031"/>
                    <a:pt x="5604050" y="1249298"/>
                  </a:cubicBezTo>
                  <a:cubicBezTo>
                    <a:pt x="5602782" y="1250566"/>
                    <a:pt x="5601063" y="1251278"/>
                    <a:pt x="5599270" y="1251278"/>
                  </a:cubicBezTo>
                  <a:lnTo>
                    <a:pt x="6760" y="1251278"/>
                  </a:lnTo>
                  <a:cubicBezTo>
                    <a:pt x="4967" y="1251278"/>
                    <a:pt x="3248" y="1250566"/>
                    <a:pt x="1980" y="1249298"/>
                  </a:cubicBezTo>
                  <a:cubicBezTo>
                    <a:pt x="712" y="1248031"/>
                    <a:pt x="0" y="1246311"/>
                    <a:pt x="0" y="1244518"/>
                  </a:cubicBezTo>
                  <a:lnTo>
                    <a:pt x="0" y="6760"/>
                  </a:lnTo>
                  <a:cubicBezTo>
                    <a:pt x="0" y="4967"/>
                    <a:pt x="712" y="3248"/>
                    <a:pt x="1980" y="1980"/>
                  </a:cubicBezTo>
                  <a:cubicBezTo>
                    <a:pt x="3248" y="712"/>
                    <a:pt x="4967" y="0"/>
                    <a:pt x="6760" y="0"/>
                  </a:cubicBezTo>
                  <a:close/>
                </a:path>
              </a:pathLst>
            </a:custGeom>
            <a:solidFill>
              <a:srgbClr val="B8D2E4"/>
            </a:solidFill>
            <a:ln cap="sq">
              <a:noFill/>
              <a:prstDash val="solid"/>
              <a:miter/>
            </a:ln>
          </p:spPr>
          <p:txBody>
            <a:bodyPr/>
            <a:lstStyle/>
            <a:p>
              <a:endParaRPr lang="en-US"/>
            </a:p>
          </p:txBody>
        </p:sp>
        <p:sp>
          <p:nvSpPr>
            <p:cNvPr id="9" name="TextBox 9"/>
            <p:cNvSpPr txBox="1"/>
            <p:nvPr/>
          </p:nvSpPr>
          <p:spPr>
            <a:xfrm>
              <a:off x="0" y="-38100"/>
              <a:ext cx="5606030" cy="1289378"/>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967637" y="6490887"/>
            <a:ext cx="7676388" cy="709265"/>
          </a:xfrm>
          <a:prstGeom prst="rect">
            <a:avLst/>
          </a:prstGeom>
        </p:spPr>
        <p:txBody>
          <a:bodyPr lIns="0" tIns="0" rIns="0" bIns="0" rtlCol="0" anchor="t">
            <a:spAutoFit/>
          </a:bodyPr>
          <a:lstStyle/>
          <a:p>
            <a:pPr marL="0" lvl="0" indent="0" algn="ctr">
              <a:lnSpc>
                <a:spcPts val="5239"/>
              </a:lnSpc>
              <a:spcBef>
                <a:spcPct val="0"/>
              </a:spcBef>
            </a:pPr>
            <a:r>
              <a:rPr lang="en-US" sz="5457" spc="-523">
                <a:solidFill>
                  <a:srgbClr val="156669"/>
                </a:solidFill>
                <a:latin typeface="Public Sans"/>
                <a:ea typeface="Public Sans"/>
                <a:cs typeface="Public Sans"/>
                <a:sym typeface="Public Sans"/>
              </a:rPr>
              <a:t>Assumptions</a:t>
            </a:r>
          </a:p>
        </p:txBody>
      </p:sp>
      <p:sp>
        <p:nvSpPr>
          <p:cNvPr id="11" name="TextBox 11"/>
          <p:cNvSpPr txBox="1"/>
          <p:nvPr/>
        </p:nvSpPr>
        <p:spPr>
          <a:xfrm>
            <a:off x="1255105" y="7276352"/>
            <a:ext cx="15777790" cy="2217702"/>
          </a:xfrm>
          <a:prstGeom prst="rect">
            <a:avLst/>
          </a:prstGeom>
        </p:spPr>
        <p:txBody>
          <a:bodyPr lIns="0" tIns="0" rIns="0" bIns="0" rtlCol="0" anchor="t">
            <a:spAutoFit/>
          </a:bodyPr>
          <a:lstStyle/>
          <a:p>
            <a:pPr marL="571271" lvl="1" indent="-285636" algn="l">
              <a:lnSpc>
                <a:spcPts val="4312"/>
              </a:lnSpc>
              <a:buFont typeface="Arial"/>
              <a:buChar char="•"/>
            </a:pPr>
            <a:r>
              <a:rPr lang="en-US" sz="2646">
                <a:solidFill>
                  <a:srgbClr val="156669"/>
                </a:solidFill>
                <a:latin typeface="Agrandir"/>
                <a:ea typeface="Agrandir"/>
                <a:cs typeface="Agrandir"/>
                <a:sym typeface="Agrandir"/>
              </a:rPr>
              <a:t>The patient enjoys stable internet connectivity and GSM signal strength, and the Blynk app is accessible to caregivers and medical staff via compatible mobile devices. </a:t>
            </a:r>
          </a:p>
          <a:p>
            <a:pPr algn="l">
              <a:lnSpc>
                <a:spcPts val="4312"/>
              </a:lnSpc>
            </a:pPr>
            <a:endParaRPr lang="en-US" sz="2646">
              <a:solidFill>
                <a:srgbClr val="156669"/>
              </a:solidFill>
              <a:latin typeface="Agrandir"/>
              <a:ea typeface="Agrandir"/>
              <a:cs typeface="Agrandir"/>
              <a:sym typeface="Agrandir"/>
            </a:endParaRPr>
          </a:p>
          <a:p>
            <a:pPr algn="l">
              <a:lnSpc>
                <a:spcPts val="4312"/>
              </a:lnSpc>
            </a:pPr>
            <a:endParaRPr lang="en-US" sz="2646">
              <a:solidFill>
                <a:srgbClr val="156669"/>
              </a:solidFill>
              <a:latin typeface="Agrandir"/>
              <a:ea typeface="Agrandir"/>
              <a:cs typeface="Agrandir"/>
              <a:sym typeface="Agrandi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FAAC8"/>
        </a:solidFill>
        <a:effectLst/>
      </p:bgPr>
    </p:bg>
    <p:spTree>
      <p:nvGrpSpPr>
        <p:cNvPr id="1" name=""/>
        <p:cNvGrpSpPr/>
        <p:nvPr/>
      </p:nvGrpSpPr>
      <p:grpSpPr>
        <a:xfrm>
          <a:off x="0" y="0"/>
          <a:ext cx="0" cy="0"/>
          <a:chOff x="0" y="0"/>
          <a:chExt cx="0" cy="0"/>
        </a:xfrm>
      </p:grpSpPr>
      <p:sp>
        <p:nvSpPr>
          <p:cNvPr id="2" name="TextBox 2"/>
          <p:cNvSpPr txBox="1"/>
          <p:nvPr/>
        </p:nvSpPr>
        <p:spPr>
          <a:xfrm>
            <a:off x="830877" y="374458"/>
            <a:ext cx="8401315" cy="2091305"/>
          </a:xfrm>
          <a:prstGeom prst="rect">
            <a:avLst/>
          </a:prstGeom>
        </p:spPr>
        <p:txBody>
          <a:bodyPr lIns="0" tIns="0" rIns="0" bIns="0" rtlCol="0" anchor="t">
            <a:spAutoFit/>
          </a:bodyPr>
          <a:lstStyle/>
          <a:p>
            <a:pPr marL="0" lvl="0" indent="0" algn="l">
              <a:lnSpc>
                <a:spcPts val="7967"/>
              </a:lnSpc>
            </a:pPr>
            <a:r>
              <a:rPr lang="en-US" sz="8299" b="1" spc="-796">
                <a:solidFill>
                  <a:srgbClr val="FBF6F1"/>
                </a:solidFill>
                <a:latin typeface="Public Sans Bold"/>
                <a:ea typeface="Public Sans Bold"/>
                <a:cs typeface="Public Sans Bold"/>
                <a:sym typeface="Public Sans Bold"/>
              </a:rPr>
              <a:t>SYSTEM ARCHITECTURE</a:t>
            </a:r>
          </a:p>
        </p:txBody>
      </p:sp>
      <p:sp>
        <p:nvSpPr>
          <p:cNvPr id="3" name="TextBox 3"/>
          <p:cNvSpPr txBox="1"/>
          <p:nvPr/>
        </p:nvSpPr>
        <p:spPr>
          <a:xfrm>
            <a:off x="830877" y="2445019"/>
            <a:ext cx="16626246" cy="2196077"/>
          </a:xfrm>
          <a:prstGeom prst="rect">
            <a:avLst/>
          </a:prstGeom>
        </p:spPr>
        <p:txBody>
          <a:bodyPr lIns="0" tIns="0" rIns="0" bIns="0" rtlCol="0" anchor="t">
            <a:spAutoFit/>
          </a:bodyPr>
          <a:lstStyle/>
          <a:p>
            <a:pPr algn="l">
              <a:lnSpc>
                <a:spcPts val="4278"/>
              </a:lnSpc>
            </a:pPr>
            <a:r>
              <a:rPr lang="en-US" sz="2624" dirty="0">
                <a:solidFill>
                  <a:srgbClr val="000000"/>
                </a:solidFill>
                <a:latin typeface="Agrandir"/>
                <a:ea typeface="Agrandir"/>
                <a:cs typeface="Agrandir"/>
                <a:sym typeface="Agrandir"/>
              </a:rPr>
              <a:t>The Advanced Health Care Monitoring System follows a modular architecture, integrating hardware components for data collection, processing, and communication. The architecture ensures real-time monitoring and effective emergency management through IoT technology.</a:t>
            </a:r>
          </a:p>
          <a:p>
            <a:pPr algn="l">
              <a:lnSpc>
                <a:spcPts val="4278"/>
              </a:lnSpc>
            </a:pPr>
            <a:endParaRPr lang="en-US" sz="2624" dirty="0">
              <a:solidFill>
                <a:srgbClr val="000000"/>
              </a:solidFill>
              <a:latin typeface="Agrandir"/>
              <a:ea typeface="Agrandir"/>
              <a:cs typeface="Agrandir"/>
              <a:sym typeface="Agrandir"/>
            </a:endParaRPr>
          </a:p>
        </p:txBody>
      </p:sp>
      <p:grpSp>
        <p:nvGrpSpPr>
          <p:cNvPr id="4" name="Group 4"/>
          <p:cNvGrpSpPr/>
          <p:nvPr/>
        </p:nvGrpSpPr>
        <p:grpSpPr>
          <a:xfrm>
            <a:off x="12686776" y="5363586"/>
            <a:ext cx="4770347" cy="4350665"/>
            <a:chOff x="0" y="0"/>
            <a:chExt cx="6962546" cy="6350000"/>
          </a:xfrm>
        </p:grpSpPr>
        <p:sp>
          <p:nvSpPr>
            <p:cNvPr id="5" name="Freeform 5"/>
            <p:cNvSpPr/>
            <p:nvPr/>
          </p:nvSpPr>
          <p:spPr>
            <a:xfrm>
              <a:off x="-6883" y="-1308"/>
              <a:ext cx="6984085" cy="6352794"/>
            </a:xfrm>
            <a:custGeom>
              <a:avLst/>
              <a:gdLst/>
              <a:ahLst/>
              <a:cxnLst/>
              <a:rect l="l" t="t" r="r" b="b"/>
              <a:pathLst>
                <a:path w="6984085" h="6352794">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alphaModFix amt="47000"/>
              </a:blip>
              <a:stretch>
                <a:fillRect l="-31188" r="-31188"/>
              </a:stretch>
            </a:blipFill>
          </p:spPr>
          <p:txBody>
            <a:bodyPr/>
            <a:lstStyle/>
            <a:p>
              <a:endParaRPr lang="en-US"/>
            </a:p>
          </p:txBody>
        </p:sp>
      </p:grpSp>
      <p:sp>
        <p:nvSpPr>
          <p:cNvPr id="6" name="TextBox 6"/>
          <p:cNvSpPr txBox="1"/>
          <p:nvPr/>
        </p:nvSpPr>
        <p:spPr>
          <a:xfrm>
            <a:off x="942948" y="4299305"/>
            <a:ext cx="8510946" cy="2718886"/>
          </a:xfrm>
          <a:prstGeom prst="rect">
            <a:avLst/>
          </a:prstGeom>
        </p:spPr>
        <p:txBody>
          <a:bodyPr lIns="0" tIns="0" rIns="0" bIns="0" rtlCol="0" anchor="t">
            <a:spAutoFit/>
          </a:bodyPr>
          <a:lstStyle/>
          <a:p>
            <a:pPr algn="l">
              <a:lnSpc>
                <a:spcPts val="3548"/>
              </a:lnSpc>
            </a:pPr>
            <a:r>
              <a:rPr lang="en-US" sz="2176" b="1" dirty="0">
                <a:solidFill>
                  <a:schemeClr val="bg1"/>
                </a:solidFill>
                <a:latin typeface="Agrandir"/>
                <a:ea typeface="Agrandir"/>
                <a:cs typeface="Agrandir"/>
                <a:sym typeface="Agrandir"/>
              </a:rPr>
              <a:t>Sensors (Data Collection):</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Heart Rate Sensor (MAX30105</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Temperature Sensor (DS18B20</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ECG Sensor (AD8232</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Fall Detection Sensor (MPU6050)</a:t>
            </a:r>
          </a:p>
          <a:p>
            <a:pPr algn="l">
              <a:lnSpc>
                <a:spcPts val="3548"/>
              </a:lnSpc>
            </a:pPr>
            <a:endParaRPr lang="en-US" sz="2176" dirty="0">
              <a:solidFill>
                <a:srgbClr val="000000"/>
              </a:solidFill>
              <a:latin typeface="Agrandir"/>
              <a:ea typeface="Agrandir"/>
              <a:cs typeface="Agrandir"/>
              <a:sym typeface="Agrandir"/>
            </a:endParaRPr>
          </a:p>
        </p:txBody>
      </p:sp>
      <p:sp>
        <p:nvSpPr>
          <p:cNvPr id="7" name="TextBox 7"/>
          <p:cNvSpPr txBox="1"/>
          <p:nvPr/>
        </p:nvSpPr>
        <p:spPr>
          <a:xfrm>
            <a:off x="9441702" y="4151724"/>
            <a:ext cx="8510946" cy="1758110"/>
          </a:xfrm>
          <a:prstGeom prst="rect">
            <a:avLst/>
          </a:prstGeom>
        </p:spPr>
        <p:txBody>
          <a:bodyPr lIns="0" tIns="0" rIns="0" bIns="0" rtlCol="0" anchor="t">
            <a:spAutoFit/>
          </a:bodyPr>
          <a:lstStyle/>
          <a:p>
            <a:pPr algn="l">
              <a:lnSpc>
                <a:spcPts val="3548"/>
              </a:lnSpc>
            </a:pPr>
            <a:r>
              <a:rPr lang="en-US" sz="2176" b="1" dirty="0">
                <a:solidFill>
                  <a:schemeClr val="bg1"/>
                </a:solidFill>
                <a:latin typeface="Agrandir"/>
                <a:ea typeface="Agrandir"/>
                <a:cs typeface="Agrandir"/>
                <a:sym typeface="Agrandir"/>
              </a:rPr>
              <a:t>Microcontroller (Data Processing):</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Arduino Mega</a:t>
            </a:r>
          </a:p>
          <a:p>
            <a:pPr algn="l">
              <a:lnSpc>
                <a:spcPts val="3548"/>
              </a:lnSpc>
            </a:pPr>
            <a:endParaRPr lang="en-US" sz="2176" dirty="0">
              <a:solidFill>
                <a:srgbClr val="000000"/>
              </a:solidFill>
              <a:latin typeface="Agrandir"/>
              <a:ea typeface="Agrandir"/>
              <a:cs typeface="Agrandir"/>
              <a:sym typeface="Agrandir"/>
            </a:endParaRPr>
          </a:p>
          <a:p>
            <a:pPr algn="l">
              <a:lnSpc>
                <a:spcPts val="3548"/>
              </a:lnSpc>
            </a:pPr>
            <a:endParaRPr lang="en-US" sz="2176" dirty="0">
              <a:solidFill>
                <a:srgbClr val="000000"/>
              </a:solidFill>
              <a:latin typeface="Agrandir"/>
              <a:ea typeface="Agrandir"/>
              <a:cs typeface="Agrandir"/>
              <a:sym typeface="Agrandir"/>
            </a:endParaRPr>
          </a:p>
        </p:txBody>
      </p:sp>
      <p:sp>
        <p:nvSpPr>
          <p:cNvPr id="8" name="TextBox 8"/>
          <p:cNvSpPr txBox="1"/>
          <p:nvPr/>
        </p:nvSpPr>
        <p:spPr>
          <a:xfrm>
            <a:off x="1752600" y="6928060"/>
            <a:ext cx="8510946" cy="3104632"/>
          </a:xfrm>
          <a:prstGeom prst="rect">
            <a:avLst/>
          </a:prstGeom>
        </p:spPr>
        <p:txBody>
          <a:bodyPr lIns="0" tIns="0" rIns="0" bIns="0" rtlCol="0" anchor="t">
            <a:spAutoFit/>
          </a:bodyPr>
          <a:lstStyle/>
          <a:p>
            <a:pPr algn="l">
              <a:lnSpc>
                <a:spcPts val="3548"/>
              </a:lnSpc>
            </a:pPr>
            <a:r>
              <a:rPr lang="en-US" sz="2176" b="1" dirty="0">
                <a:solidFill>
                  <a:schemeClr val="bg1"/>
                </a:solidFill>
                <a:latin typeface="Agrandir"/>
                <a:ea typeface="Agrandir"/>
                <a:cs typeface="Agrandir"/>
                <a:sym typeface="Agrandir"/>
              </a:rPr>
              <a:t>Communication Modules (Data Transmission):</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Wi-Fi Module (ESP8266</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GSM Module (SIM800L)</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GPS Module (NEO6MV2)</a:t>
            </a:r>
          </a:p>
          <a:p>
            <a:pPr algn="l">
              <a:lnSpc>
                <a:spcPts val="3548"/>
              </a:lnSpc>
            </a:pPr>
            <a:endParaRPr lang="en-US" sz="2176" dirty="0">
              <a:solidFill>
                <a:srgbClr val="000000"/>
              </a:solidFill>
              <a:latin typeface="Agrandir"/>
              <a:ea typeface="Agrandir"/>
              <a:cs typeface="Agrandir"/>
              <a:sym typeface="Agrandir"/>
            </a:endParaRPr>
          </a:p>
          <a:p>
            <a:pPr algn="l">
              <a:lnSpc>
                <a:spcPts val="3548"/>
              </a:lnSpc>
            </a:pPr>
            <a:endParaRPr lang="en-US" sz="2176" dirty="0">
              <a:solidFill>
                <a:srgbClr val="000000"/>
              </a:solidFill>
              <a:latin typeface="Agrandir"/>
              <a:ea typeface="Agrandir"/>
              <a:cs typeface="Agrandir"/>
              <a:sym typeface="Agrandir"/>
            </a:endParaRPr>
          </a:p>
          <a:p>
            <a:pPr algn="l">
              <a:lnSpc>
                <a:spcPts val="3548"/>
              </a:lnSpc>
            </a:pPr>
            <a:endParaRPr lang="en-US" sz="2176" dirty="0">
              <a:solidFill>
                <a:srgbClr val="000000"/>
              </a:solidFill>
              <a:latin typeface="Agrandir"/>
              <a:ea typeface="Agrandir"/>
              <a:cs typeface="Agrandir"/>
              <a:sym typeface="Agrandir"/>
            </a:endParaRPr>
          </a:p>
        </p:txBody>
      </p:sp>
      <p:sp>
        <p:nvSpPr>
          <p:cNvPr id="9" name="TextBox 9"/>
          <p:cNvSpPr txBox="1"/>
          <p:nvPr/>
        </p:nvSpPr>
        <p:spPr>
          <a:xfrm>
            <a:off x="9441702" y="5658748"/>
            <a:ext cx="8510946" cy="1309269"/>
          </a:xfrm>
          <a:prstGeom prst="rect">
            <a:avLst/>
          </a:prstGeom>
        </p:spPr>
        <p:txBody>
          <a:bodyPr lIns="0" tIns="0" rIns="0" bIns="0" rtlCol="0" anchor="t">
            <a:spAutoFit/>
          </a:bodyPr>
          <a:lstStyle/>
          <a:p>
            <a:pPr algn="l">
              <a:lnSpc>
                <a:spcPts val="3548"/>
              </a:lnSpc>
            </a:pPr>
            <a:r>
              <a:rPr lang="en-US" sz="2176" b="1" dirty="0">
                <a:solidFill>
                  <a:schemeClr val="bg1"/>
                </a:solidFill>
                <a:latin typeface="Agrandir"/>
                <a:ea typeface="Agrandir"/>
                <a:cs typeface="Agrandir"/>
                <a:sym typeface="Agrandir"/>
              </a:rPr>
              <a:t>Display System (Data Visualization):</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OLED Display</a:t>
            </a:r>
          </a:p>
          <a:p>
            <a:pPr algn="l">
              <a:lnSpc>
                <a:spcPts val="3548"/>
              </a:lnSpc>
            </a:pPr>
            <a:endParaRPr lang="en-US" sz="2176" dirty="0">
              <a:solidFill>
                <a:srgbClr val="000000"/>
              </a:solidFill>
              <a:latin typeface="Agrandir"/>
              <a:ea typeface="Agrandir"/>
              <a:cs typeface="Agrandir"/>
              <a:sym typeface="Agrandir"/>
            </a:endParaRPr>
          </a:p>
        </p:txBody>
      </p:sp>
      <p:sp>
        <p:nvSpPr>
          <p:cNvPr id="10" name="TextBox 10"/>
          <p:cNvSpPr txBox="1"/>
          <p:nvPr/>
        </p:nvSpPr>
        <p:spPr>
          <a:xfrm>
            <a:off x="9441702" y="6718210"/>
            <a:ext cx="8510946" cy="2655792"/>
          </a:xfrm>
          <a:prstGeom prst="rect">
            <a:avLst/>
          </a:prstGeom>
        </p:spPr>
        <p:txBody>
          <a:bodyPr lIns="0" tIns="0" rIns="0" bIns="0" rtlCol="0" anchor="t">
            <a:spAutoFit/>
          </a:bodyPr>
          <a:lstStyle/>
          <a:p>
            <a:pPr algn="l">
              <a:lnSpc>
                <a:spcPts val="3548"/>
              </a:lnSpc>
            </a:pPr>
            <a:r>
              <a:rPr lang="en-US" sz="2176" b="1" dirty="0">
                <a:solidFill>
                  <a:schemeClr val="bg1"/>
                </a:solidFill>
                <a:latin typeface="Agrandir"/>
                <a:ea typeface="Agrandir"/>
                <a:cs typeface="Agrandir"/>
                <a:sym typeface="Agrandir"/>
              </a:rPr>
              <a:t>Alert System:</a:t>
            </a:r>
          </a:p>
          <a:p>
            <a:pPr marL="470009" lvl="1" indent="-235005" algn="l">
              <a:lnSpc>
                <a:spcPts val="3548"/>
              </a:lnSpc>
              <a:buFont typeface="Arial"/>
              <a:buChar char="•"/>
            </a:pPr>
            <a:r>
              <a:rPr lang="en-US" sz="2176" dirty="0">
                <a:solidFill>
                  <a:srgbClr val="000000"/>
                </a:solidFill>
                <a:latin typeface="Agrandir"/>
                <a:ea typeface="Agrandir"/>
                <a:cs typeface="Agrandir"/>
                <a:sym typeface="Agrandir"/>
              </a:rPr>
              <a:t>Audio Alert (DF Player Module + Speaker</a:t>
            </a:r>
          </a:p>
          <a:p>
            <a:pPr algn="l">
              <a:lnSpc>
                <a:spcPts val="3548"/>
              </a:lnSpc>
            </a:pPr>
            <a:endParaRPr lang="en-US" sz="2176" dirty="0">
              <a:solidFill>
                <a:srgbClr val="000000"/>
              </a:solidFill>
              <a:latin typeface="Agrandir"/>
              <a:ea typeface="Agrandir"/>
              <a:cs typeface="Agrandir"/>
              <a:sym typeface="Agrandir"/>
            </a:endParaRPr>
          </a:p>
          <a:p>
            <a:pPr algn="l">
              <a:lnSpc>
                <a:spcPts val="3548"/>
              </a:lnSpc>
            </a:pPr>
            <a:endParaRPr lang="en-US" sz="2176" dirty="0">
              <a:solidFill>
                <a:srgbClr val="000000"/>
              </a:solidFill>
              <a:latin typeface="Agrandir"/>
              <a:ea typeface="Agrandir"/>
              <a:cs typeface="Agrandir"/>
              <a:sym typeface="Agrandir"/>
            </a:endParaRPr>
          </a:p>
          <a:p>
            <a:pPr algn="l">
              <a:lnSpc>
                <a:spcPts val="3548"/>
              </a:lnSpc>
            </a:pPr>
            <a:endParaRPr lang="en-US" sz="2176" dirty="0">
              <a:solidFill>
                <a:srgbClr val="000000"/>
              </a:solidFill>
              <a:latin typeface="Agrandir"/>
              <a:ea typeface="Agrandir"/>
              <a:cs typeface="Agrandir"/>
              <a:sym typeface="Agrandir"/>
            </a:endParaRPr>
          </a:p>
          <a:p>
            <a:pPr algn="l">
              <a:lnSpc>
                <a:spcPts val="3548"/>
              </a:lnSpc>
            </a:pPr>
            <a:endParaRPr lang="en-US" sz="2176" dirty="0">
              <a:solidFill>
                <a:srgbClr val="000000"/>
              </a:solidFill>
              <a:latin typeface="Agrandir"/>
              <a:ea typeface="Agrandir"/>
              <a:cs typeface="Agrandir"/>
              <a:sym typeface="Agrandir"/>
            </a:endParaRPr>
          </a:p>
        </p:txBody>
      </p:sp>
      <p:sp>
        <p:nvSpPr>
          <p:cNvPr id="11" name="TextBox 11"/>
          <p:cNvSpPr txBox="1"/>
          <p:nvPr/>
        </p:nvSpPr>
        <p:spPr>
          <a:xfrm>
            <a:off x="9341823" y="8225234"/>
            <a:ext cx="8510946" cy="2655792"/>
          </a:xfrm>
          <a:prstGeom prst="rect">
            <a:avLst/>
          </a:prstGeom>
        </p:spPr>
        <p:txBody>
          <a:bodyPr lIns="0" tIns="0" rIns="0" bIns="0" rtlCol="0" anchor="t">
            <a:spAutoFit/>
          </a:bodyPr>
          <a:lstStyle/>
          <a:p>
            <a:pPr algn="l">
              <a:lnSpc>
                <a:spcPts val="3548"/>
              </a:lnSpc>
            </a:pPr>
            <a:r>
              <a:rPr lang="en-US" sz="2176" b="1" dirty="0">
                <a:solidFill>
                  <a:schemeClr val="bg1"/>
                </a:solidFill>
                <a:latin typeface="Agrandir"/>
                <a:ea typeface="Agrandir"/>
                <a:cs typeface="Agrandir"/>
                <a:sym typeface="Agrandir"/>
              </a:rPr>
              <a:t>  Mobile App:</a:t>
            </a:r>
          </a:p>
          <a:p>
            <a:pPr marL="940017" lvl="2" indent="-313339" algn="l">
              <a:lnSpc>
                <a:spcPts val="3548"/>
              </a:lnSpc>
              <a:buFont typeface="Arial"/>
              <a:buChar char="⚬"/>
            </a:pPr>
            <a:r>
              <a:rPr lang="en-US" sz="2176" dirty="0">
                <a:solidFill>
                  <a:srgbClr val="000000"/>
                </a:solidFill>
                <a:latin typeface="Agrandir"/>
                <a:ea typeface="Agrandir"/>
                <a:cs typeface="Agrandir"/>
                <a:sym typeface="Agrandir"/>
              </a:rPr>
              <a:t>Blynk App or </a:t>
            </a:r>
            <a:r>
              <a:rPr lang="en-US" sz="2176" dirty="0" err="1">
                <a:solidFill>
                  <a:srgbClr val="000000"/>
                </a:solidFill>
                <a:latin typeface="Agrandir"/>
                <a:ea typeface="Agrandir"/>
                <a:cs typeface="Agrandir"/>
                <a:sym typeface="Agrandir"/>
              </a:rPr>
              <a:t>FireBase</a:t>
            </a:r>
            <a:r>
              <a:rPr lang="en-US" sz="2176" dirty="0">
                <a:solidFill>
                  <a:srgbClr val="000000"/>
                </a:solidFill>
                <a:latin typeface="Agrandir"/>
                <a:ea typeface="Agrandir"/>
                <a:cs typeface="Agrandir"/>
                <a:sym typeface="Agrandir"/>
              </a:rPr>
              <a:t>.</a:t>
            </a:r>
          </a:p>
          <a:p>
            <a:pPr algn="l">
              <a:lnSpc>
                <a:spcPts val="3548"/>
              </a:lnSpc>
            </a:pPr>
            <a:endParaRPr lang="en-US" sz="2176" dirty="0">
              <a:solidFill>
                <a:srgbClr val="000000"/>
              </a:solidFill>
              <a:latin typeface="Agrandir"/>
              <a:ea typeface="Agrandir"/>
              <a:cs typeface="Agrandir"/>
              <a:sym typeface="Agrandir"/>
            </a:endParaRPr>
          </a:p>
          <a:p>
            <a:pPr algn="l">
              <a:lnSpc>
                <a:spcPts val="3548"/>
              </a:lnSpc>
            </a:pPr>
            <a:endParaRPr lang="en-US" sz="2176" dirty="0">
              <a:solidFill>
                <a:srgbClr val="000000"/>
              </a:solidFill>
              <a:latin typeface="Agrandir"/>
              <a:ea typeface="Agrandir"/>
              <a:cs typeface="Agrandir"/>
              <a:sym typeface="Agrandir"/>
            </a:endParaRPr>
          </a:p>
          <a:p>
            <a:pPr algn="l">
              <a:lnSpc>
                <a:spcPts val="3548"/>
              </a:lnSpc>
            </a:pPr>
            <a:endParaRPr lang="en-US" sz="2176" dirty="0">
              <a:solidFill>
                <a:srgbClr val="000000"/>
              </a:solidFill>
              <a:latin typeface="Agrandir"/>
              <a:ea typeface="Agrandir"/>
              <a:cs typeface="Agrandir"/>
              <a:sym typeface="Agrandir"/>
            </a:endParaRPr>
          </a:p>
          <a:p>
            <a:pPr algn="l">
              <a:lnSpc>
                <a:spcPts val="3548"/>
              </a:lnSpc>
            </a:pPr>
            <a:endParaRPr lang="en-US" sz="2176" dirty="0">
              <a:solidFill>
                <a:srgbClr val="000000"/>
              </a:solidFill>
              <a:latin typeface="Agrandir"/>
              <a:ea typeface="Agrandir"/>
              <a:cs typeface="Agrandir"/>
              <a:sym typeface="Agrandi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FAAC8"/>
        </a:solidFill>
        <a:effectLst/>
      </p:bgPr>
    </p:bg>
    <p:spTree>
      <p:nvGrpSpPr>
        <p:cNvPr id="1" name=""/>
        <p:cNvGrpSpPr/>
        <p:nvPr/>
      </p:nvGrpSpPr>
      <p:grpSpPr>
        <a:xfrm>
          <a:off x="0" y="0"/>
          <a:ext cx="0" cy="0"/>
          <a:chOff x="0" y="0"/>
          <a:chExt cx="0" cy="0"/>
        </a:xfrm>
      </p:grpSpPr>
      <p:sp>
        <p:nvSpPr>
          <p:cNvPr id="2" name="TextBox 2"/>
          <p:cNvSpPr txBox="1"/>
          <p:nvPr/>
        </p:nvSpPr>
        <p:spPr>
          <a:xfrm>
            <a:off x="983277" y="641031"/>
            <a:ext cx="12139129" cy="918213"/>
          </a:xfrm>
          <a:prstGeom prst="rect">
            <a:avLst/>
          </a:prstGeom>
        </p:spPr>
        <p:txBody>
          <a:bodyPr lIns="0" tIns="0" rIns="0" bIns="0" rtlCol="0" anchor="t">
            <a:spAutoFit/>
          </a:bodyPr>
          <a:lstStyle/>
          <a:p>
            <a:pPr marL="0" lvl="0" indent="0" algn="l">
              <a:lnSpc>
                <a:spcPts val="6720"/>
              </a:lnSpc>
            </a:pPr>
            <a:r>
              <a:rPr lang="en-US" sz="7000" spc="-672">
                <a:solidFill>
                  <a:srgbClr val="FBF6F1"/>
                </a:solidFill>
                <a:latin typeface="Public Sans"/>
                <a:ea typeface="Public Sans"/>
                <a:cs typeface="Public Sans"/>
                <a:sym typeface="Public Sans"/>
              </a:rPr>
              <a:t>Data flow and Interactions </a:t>
            </a:r>
          </a:p>
        </p:txBody>
      </p:sp>
      <p:sp>
        <p:nvSpPr>
          <p:cNvPr id="3" name="TextBox 3"/>
          <p:cNvSpPr txBox="1"/>
          <p:nvPr/>
        </p:nvSpPr>
        <p:spPr>
          <a:xfrm>
            <a:off x="904711" y="1409700"/>
            <a:ext cx="15300116" cy="2520049"/>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Data Collection:</a:t>
            </a:r>
          </a:p>
          <a:p>
            <a:pPr marL="523480" lvl="1" indent="-261740" algn="l">
              <a:lnSpc>
                <a:spcPts val="3952"/>
              </a:lnSpc>
              <a:buFont typeface="Arial"/>
              <a:buChar char="•"/>
            </a:pPr>
            <a:r>
              <a:rPr lang="en-US" sz="2424" dirty="0">
                <a:solidFill>
                  <a:srgbClr val="000000"/>
                </a:solidFill>
                <a:latin typeface="Agrandir"/>
                <a:ea typeface="Agrandir"/>
                <a:cs typeface="Agrandir"/>
                <a:sym typeface="Agrandir"/>
              </a:rPr>
              <a:t>Sensors collect vital health data (heart rate, temperature, blood pressure, ECG,SpO2 level, and fall detection)</a:t>
            </a:r>
          </a:p>
          <a:p>
            <a:pPr algn="l">
              <a:lnSpc>
                <a:spcPts val="3952"/>
              </a:lnSpc>
            </a:pPr>
            <a:endParaRPr lang="en-US" sz="2424" dirty="0">
              <a:solidFill>
                <a:srgbClr val="000000"/>
              </a:solidFill>
              <a:latin typeface="Agrandir"/>
              <a:ea typeface="Agrandir"/>
              <a:cs typeface="Agrandir"/>
              <a:sym typeface="Agrandir"/>
            </a:endParaRPr>
          </a:p>
          <a:p>
            <a:pPr algn="l">
              <a:lnSpc>
                <a:spcPts val="3952"/>
              </a:lnSpc>
            </a:pPr>
            <a:endParaRPr lang="en-US" sz="2424" dirty="0">
              <a:solidFill>
                <a:srgbClr val="000000"/>
              </a:solidFill>
              <a:latin typeface="Agrandir"/>
              <a:ea typeface="Agrandir"/>
              <a:cs typeface="Agrandir"/>
              <a:sym typeface="Agrandir"/>
            </a:endParaRPr>
          </a:p>
        </p:txBody>
      </p:sp>
      <p:sp>
        <p:nvSpPr>
          <p:cNvPr id="4" name="TextBox 4"/>
          <p:cNvSpPr txBox="1"/>
          <p:nvPr/>
        </p:nvSpPr>
        <p:spPr>
          <a:xfrm>
            <a:off x="904711" y="2756209"/>
            <a:ext cx="16524002" cy="2023433"/>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Data Processing:</a:t>
            </a:r>
          </a:p>
          <a:p>
            <a:pPr marL="523480" lvl="1" indent="-261740" algn="l">
              <a:lnSpc>
                <a:spcPts val="3952"/>
              </a:lnSpc>
              <a:buFont typeface="Arial"/>
              <a:buChar char="•"/>
            </a:pPr>
            <a:r>
              <a:rPr lang="en-US" sz="2424" dirty="0">
                <a:solidFill>
                  <a:srgbClr val="000000"/>
                </a:solidFill>
                <a:latin typeface="Agrandir"/>
                <a:ea typeface="Agrandir"/>
                <a:cs typeface="Agrandir"/>
                <a:sym typeface="Agrandir"/>
              </a:rPr>
              <a:t>The Arduino Mega processes sensor data, identifies abnormalities, and determines if an alert needs to be triggered</a:t>
            </a:r>
          </a:p>
          <a:p>
            <a:pPr algn="l">
              <a:lnSpc>
                <a:spcPts val="3952"/>
              </a:lnSpc>
            </a:pPr>
            <a:endParaRPr lang="en-US" sz="2424" dirty="0">
              <a:solidFill>
                <a:srgbClr val="000000"/>
              </a:solidFill>
              <a:latin typeface="Agrandir"/>
              <a:ea typeface="Agrandir"/>
              <a:cs typeface="Agrandir"/>
              <a:sym typeface="Agrandir"/>
            </a:endParaRPr>
          </a:p>
        </p:txBody>
      </p:sp>
      <p:sp>
        <p:nvSpPr>
          <p:cNvPr id="5" name="TextBox 5"/>
          <p:cNvSpPr txBox="1"/>
          <p:nvPr/>
        </p:nvSpPr>
        <p:spPr>
          <a:xfrm>
            <a:off x="859288" y="4380843"/>
            <a:ext cx="15300116" cy="2506015"/>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Data Transmission:</a:t>
            </a:r>
          </a:p>
          <a:p>
            <a:pPr marL="523481" lvl="1" indent="-261740" algn="l">
              <a:lnSpc>
                <a:spcPts val="3952"/>
              </a:lnSpc>
              <a:buFont typeface="Arial"/>
              <a:buChar char="•"/>
            </a:pPr>
            <a:r>
              <a:rPr lang="en-US" sz="2424" dirty="0">
                <a:solidFill>
                  <a:srgbClr val="000000"/>
                </a:solidFill>
                <a:latin typeface="Agrandir"/>
                <a:ea typeface="Agrandir"/>
                <a:cs typeface="Agrandir"/>
                <a:sym typeface="Agrandir"/>
              </a:rPr>
              <a:t>SMS Alerts: Sent to guardians and hospital staff using the GSM module.</a:t>
            </a:r>
          </a:p>
          <a:p>
            <a:pPr marL="523481" lvl="1" indent="-261740" algn="l">
              <a:lnSpc>
                <a:spcPts val="3952"/>
              </a:lnSpc>
              <a:buFont typeface="Arial"/>
              <a:buChar char="•"/>
            </a:pPr>
            <a:r>
              <a:rPr lang="en-US" sz="2424" dirty="0">
                <a:solidFill>
                  <a:srgbClr val="000000"/>
                </a:solidFill>
                <a:latin typeface="Agrandir"/>
                <a:ea typeface="Agrandir"/>
                <a:cs typeface="Agrandir"/>
                <a:sym typeface="Agrandir"/>
              </a:rPr>
              <a:t>Live Location: Shared using the GPS module to locate the patient.</a:t>
            </a:r>
          </a:p>
          <a:p>
            <a:pPr marL="523481" lvl="1" indent="-261740" algn="l">
              <a:lnSpc>
                <a:spcPts val="3952"/>
              </a:lnSpc>
              <a:buFont typeface="Arial"/>
              <a:buChar char="•"/>
            </a:pPr>
            <a:r>
              <a:rPr lang="en-US" sz="2424" dirty="0">
                <a:solidFill>
                  <a:srgbClr val="000000"/>
                </a:solidFill>
                <a:latin typeface="Agrandir"/>
                <a:ea typeface="Agrandir"/>
                <a:cs typeface="Agrandir"/>
                <a:sym typeface="Agrandir"/>
              </a:rPr>
              <a:t>Audio Alerts: Triggered locally through the DF player module and speaker.</a:t>
            </a:r>
          </a:p>
          <a:p>
            <a:pPr algn="l">
              <a:lnSpc>
                <a:spcPts val="3952"/>
              </a:lnSpc>
            </a:pPr>
            <a:endParaRPr lang="en-US" sz="2424" dirty="0">
              <a:solidFill>
                <a:srgbClr val="000000"/>
              </a:solidFill>
              <a:latin typeface="Agrandir"/>
              <a:ea typeface="Agrandir"/>
              <a:cs typeface="Agrandir"/>
              <a:sym typeface="Agrandir"/>
            </a:endParaRPr>
          </a:p>
        </p:txBody>
      </p:sp>
      <p:sp>
        <p:nvSpPr>
          <p:cNvPr id="6" name="TextBox 6"/>
          <p:cNvSpPr txBox="1"/>
          <p:nvPr/>
        </p:nvSpPr>
        <p:spPr>
          <a:xfrm>
            <a:off x="859288" y="6497835"/>
            <a:ext cx="15300116" cy="2521913"/>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Remote Data Access:</a:t>
            </a:r>
          </a:p>
          <a:p>
            <a:pPr marL="523480" lvl="1" indent="-261740" algn="l">
              <a:lnSpc>
                <a:spcPts val="3952"/>
              </a:lnSpc>
              <a:buFont typeface="Arial"/>
              <a:buChar char="•"/>
            </a:pPr>
            <a:r>
              <a:rPr lang="en-US" sz="2424" dirty="0">
                <a:solidFill>
                  <a:srgbClr val="000000"/>
                </a:solidFill>
                <a:latin typeface="Agrandir"/>
                <a:ea typeface="Agrandir"/>
                <a:cs typeface="Agrandir"/>
                <a:sym typeface="Agrandir"/>
              </a:rPr>
              <a:t>The ESP8266 module sends real-time health data to the Blynk app via Wi-Fi, allowing remote monitoring.</a:t>
            </a:r>
          </a:p>
          <a:p>
            <a:pPr algn="l">
              <a:lnSpc>
                <a:spcPts val="3952"/>
              </a:lnSpc>
            </a:pPr>
            <a:endParaRPr lang="en-US" sz="2424" dirty="0">
              <a:solidFill>
                <a:srgbClr val="000000"/>
              </a:solidFill>
              <a:latin typeface="Agrandir"/>
              <a:ea typeface="Agrandir"/>
              <a:cs typeface="Agrandir"/>
              <a:sym typeface="Agrandir"/>
            </a:endParaRPr>
          </a:p>
          <a:p>
            <a:pPr algn="l">
              <a:lnSpc>
                <a:spcPts val="3952"/>
              </a:lnSpc>
            </a:pPr>
            <a:endParaRPr lang="en-US" sz="2424" dirty="0">
              <a:solidFill>
                <a:srgbClr val="000000"/>
              </a:solidFill>
              <a:latin typeface="Agrandir"/>
              <a:ea typeface="Agrandir"/>
              <a:cs typeface="Agrandir"/>
              <a:sym typeface="Agrandir"/>
            </a:endParaRPr>
          </a:p>
        </p:txBody>
      </p:sp>
      <p:sp>
        <p:nvSpPr>
          <p:cNvPr id="7" name="TextBox 7"/>
          <p:cNvSpPr txBox="1"/>
          <p:nvPr/>
        </p:nvSpPr>
        <p:spPr>
          <a:xfrm>
            <a:off x="859288" y="8087008"/>
            <a:ext cx="15300116" cy="2521913"/>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Local Data Visualization:</a:t>
            </a:r>
          </a:p>
          <a:p>
            <a:pPr marL="1046961" lvl="2" indent="-348987" algn="l">
              <a:lnSpc>
                <a:spcPts val="3952"/>
              </a:lnSpc>
              <a:buFont typeface="Arial"/>
              <a:buChar char="⚬"/>
            </a:pPr>
            <a:r>
              <a:rPr lang="en-US" sz="2424" dirty="0">
                <a:solidFill>
                  <a:srgbClr val="000000"/>
                </a:solidFill>
                <a:latin typeface="Agrandir"/>
                <a:ea typeface="Agrandir"/>
                <a:cs typeface="Agrandir"/>
                <a:sym typeface="Agrandir"/>
              </a:rPr>
              <a:t>The OLED display shows real-time health information for caregivers near the patient.</a:t>
            </a:r>
          </a:p>
          <a:p>
            <a:pPr algn="l">
              <a:lnSpc>
                <a:spcPts val="3952"/>
              </a:lnSpc>
            </a:pPr>
            <a:endParaRPr lang="en-US" sz="2424" dirty="0">
              <a:solidFill>
                <a:srgbClr val="000000"/>
              </a:solidFill>
              <a:latin typeface="Agrandir"/>
              <a:ea typeface="Agrandir"/>
              <a:cs typeface="Agrandir"/>
              <a:sym typeface="Agrandir"/>
            </a:endParaRPr>
          </a:p>
          <a:p>
            <a:pPr algn="l">
              <a:lnSpc>
                <a:spcPts val="3952"/>
              </a:lnSpc>
            </a:pPr>
            <a:endParaRPr lang="en-US" sz="2424" dirty="0">
              <a:solidFill>
                <a:srgbClr val="000000"/>
              </a:solidFill>
              <a:latin typeface="Agrandir"/>
              <a:ea typeface="Agrandir"/>
              <a:cs typeface="Agrandir"/>
              <a:sym typeface="Agrandir"/>
            </a:endParaRPr>
          </a:p>
          <a:p>
            <a:pPr algn="l">
              <a:lnSpc>
                <a:spcPts val="3952"/>
              </a:lnSpc>
            </a:pPr>
            <a:endParaRPr lang="en-US" sz="2424" dirty="0">
              <a:solidFill>
                <a:srgbClr val="000000"/>
              </a:solidFill>
              <a:latin typeface="Agrandir"/>
              <a:ea typeface="Agrandir"/>
              <a:cs typeface="Agrandir"/>
              <a:sym typeface="Agrandi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TextBox 2"/>
          <p:cNvSpPr txBox="1"/>
          <p:nvPr/>
        </p:nvSpPr>
        <p:spPr>
          <a:xfrm>
            <a:off x="1028700" y="463641"/>
            <a:ext cx="13568337" cy="2190303"/>
          </a:xfrm>
          <a:prstGeom prst="rect">
            <a:avLst/>
          </a:prstGeom>
        </p:spPr>
        <p:txBody>
          <a:bodyPr lIns="0" tIns="0" rIns="0" bIns="0" rtlCol="0" anchor="t">
            <a:spAutoFit/>
          </a:bodyPr>
          <a:lstStyle/>
          <a:p>
            <a:pPr marL="0" lvl="0" indent="0" algn="l">
              <a:lnSpc>
                <a:spcPts val="8385"/>
              </a:lnSpc>
            </a:pPr>
            <a:r>
              <a:rPr lang="en-US" sz="8735" b="1" spc="-838">
                <a:solidFill>
                  <a:srgbClr val="156669"/>
                </a:solidFill>
                <a:latin typeface="Public Sans Bold"/>
                <a:ea typeface="Public Sans Bold"/>
                <a:cs typeface="Public Sans Bold"/>
                <a:sym typeface="Public Sans Bold"/>
              </a:rPr>
              <a:t>HARDWARE AND SOFTWARE COMPONENTS</a:t>
            </a:r>
          </a:p>
        </p:txBody>
      </p:sp>
      <p:grpSp>
        <p:nvGrpSpPr>
          <p:cNvPr id="3" name="Group 3"/>
          <p:cNvGrpSpPr/>
          <p:nvPr/>
        </p:nvGrpSpPr>
        <p:grpSpPr>
          <a:xfrm>
            <a:off x="482822" y="2836778"/>
            <a:ext cx="8771033" cy="7225980"/>
            <a:chOff x="0" y="0"/>
            <a:chExt cx="2862309" cy="2358102"/>
          </a:xfrm>
        </p:grpSpPr>
        <p:sp>
          <p:nvSpPr>
            <p:cNvPr id="4" name="Freeform 4"/>
            <p:cNvSpPr/>
            <p:nvPr/>
          </p:nvSpPr>
          <p:spPr>
            <a:xfrm>
              <a:off x="0" y="0"/>
              <a:ext cx="2862309" cy="2358102"/>
            </a:xfrm>
            <a:custGeom>
              <a:avLst/>
              <a:gdLst/>
              <a:ahLst/>
              <a:cxnLst/>
              <a:rect l="l" t="t" r="r" b="b"/>
              <a:pathLst>
                <a:path w="2862309" h="2358102">
                  <a:moveTo>
                    <a:pt x="13240" y="0"/>
                  </a:moveTo>
                  <a:lnTo>
                    <a:pt x="2849069" y="0"/>
                  </a:lnTo>
                  <a:cubicBezTo>
                    <a:pt x="2852581" y="0"/>
                    <a:pt x="2855949" y="1395"/>
                    <a:pt x="2858432" y="3878"/>
                  </a:cubicBezTo>
                  <a:cubicBezTo>
                    <a:pt x="2860915" y="6361"/>
                    <a:pt x="2862309" y="9729"/>
                    <a:pt x="2862309" y="13240"/>
                  </a:cubicBezTo>
                  <a:lnTo>
                    <a:pt x="2862309" y="2344862"/>
                  </a:lnTo>
                  <a:cubicBezTo>
                    <a:pt x="2862309" y="2348374"/>
                    <a:pt x="2860915" y="2351741"/>
                    <a:pt x="2858432" y="2354224"/>
                  </a:cubicBezTo>
                  <a:cubicBezTo>
                    <a:pt x="2855949" y="2356707"/>
                    <a:pt x="2852581" y="2358102"/>
                    <a:pt x="2849069" y="2358102"/>
                  </a:cubicBezTo>
                  <a:lnTo>
                    <a:pt x="13240" y="2358102"/>
                  </a:lnTo>
                  <a:cubicBezTo>
                    <a:pt x="9729" y="2358102"/>
                    <a:pt x="6361" y="2356707"/>
                    <a:pt x="3878" y="2354224"/>
                  </a:cubicBezTo>
                  <a:cubicBezTo>
                    <a:pt x="1395" y="2351741"/>
                    <a:pt x="0" y="2348374"/>
                    <a:pt x="0" y="2344862"/>
                  </a:cubicBezTo>
                  <a:lnTo>
                    <a:pt x="0" y="13240"/>
                  </a:lnTo>
                  <a:cubicBezTo>
                    <a:pt x="0" y="9729"/>
                    <a:pt x="1395" y="6361"/>
                    <a:pt x="3878" y="3878"/>
                  </a:cubicBezTo>
                  <a:cubicBezTo>
                    <a:pt x="6361" y="1395"/>
                    <a:pt x="9729" y="0"/>
                    <a:pt x="13240" y="0"/>
                  </a:cubicBezTo>
                  <a:close/>
                </a:path>
              </a:pathLst>
            </a:custGeom>
            <a:solidFill>
              <a:srgbClr val="B8D2E4"/>
            </a:solidFill>
            <a:ln cap="sq">
              <a:noFill/>
              <a:prstDash val="solid"/>
              <a:miter/>
            </a:ln>
          </p:spPr>
          <p:txBody>
            <a:bodyPr/>
            <a:lstStyle/>
            <a:p>
              <a:endParaRPr lang="en-US"/>
            </a:p>
          </p:txBody>
        </p:sp>
        <p:sp>
          <p:nvSpPr>
            <p:cNvPr id="5" name="TextBox 5"/>
            <p:cNvSpPr txBox="1"/>
            <p:nvPr/>
          </p:nvSpPr>
          <p:spPr>
            <a:xfrm>
              <a:off x="0" y="-38100"/>
              <a:ext cx="2862309" cy="2396202"/>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482822" y="3998036"/>
            <a:ext cx="11289282" cy="6338787"/>
          </a:xfrm>
          <a:prstGeom prst="rect">
            <a:avLst/>
          </a:prstGeom>
        </p:spPr>
        <p:txBody>
          <a:bodyPr lIns="0" tIns="0" rIns="0" bIns="0" rtlCol="0" anchor="t">
            <a:spAutoFit/>
          </a:bodyPr>
          <a:lstStyle/>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Arduino Mega</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Esp8266 </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GSM Module (SIM800L)</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OLED Display</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Heart rate sensor (MAX30105)</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Temperature sensor (DS18B20)</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Blood Pressure sensor (MAX30105)</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Fall detection sensor (MPU6050)</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ECG sensor (AD8232)</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DF player module and speaker</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GPS module (NEO6MV2)</a:t>
            </a:r>
          </a:p>
          <a:p>
            <a:pPr algn="l">
              <a:lnSpc>
                <a:spcPts val="3980"/>
              </a:lnSpc>
            </a:pPr>
            <a:endParaRPr lang="en-US" sz="2341" dirty="0">
              <a:solidFill>
                <a:srgbClr val="156669"/>
              </a:solidFill>
              <a:latin typeface="Agrandir"/>
              <a:ea typeface="Agrandir"/>
              <a:cs typeface="Agrandir"/>
              <a:sym typeface="Agrandir"/>
            </a:endParaRPr>
          </a:p>
          <a:p>
            <a:pPr algn="l">
              <a:lnSpc>
                <a:spcPts val="3980"/>
              </a:lnSpc>
            </a:pPr>
            <a:endParaRPr lang="en-US" sz="2341" dirty="0">
              <a:solidFill>
                <a:srgbClr val="156669"/>
              </a:solidFill>
              <a:latin typeface="Agrandir"/>
              <a:ea typeface="Agrandir"/>
              <a:cs typeface="Agrandir"/>
              <a:sym typeface="Agrandir"/>
            </a:endParaRPr>
          </a:p>
        </p:txBody>
      </p:sp>
      <p:grpSp>
        <p:nvGrpSpPr>
          <p:cNvPr id="7" name="Group 7"/>
          <p:cNvGrpSpPr/>
          <p:nvPr/>
        </p:nvGrpSpPr>
        <p:grpSpPr>
          <a:xfrm>
            <a:off x="9993482" y="2836778"/>
            <a:ext cx="7621792" cy="7225980"/>
            <a:chOff x="0" y="0"/>
            <a:chExt cx="2487270" cy="2358102"/>
          </a:xfrm>
        </p:grpSpPr>
        <p:sp>
          <p:nvSpPr>
            <p:cNvPr id="8" name="Freeform 8"/>
            <p:cNvSpPr/>
            <p:nvPr/>
          </p:nvSpPr>
          <p:spPr>
            <a:xfrm>
              <a:off x="0" y="0"/>
              <a:ext cx="2487270" cy="2358102"/>
            </a:xfrm>
            <a:custGeom>
              <a:avLst/>
              <a:gdLst/>
              <a:ahLst/>
              <a:cxnLst/>
              <a:rect l="l" t="t" r="r" b="b"/>
              <a:pathLst>
                <a:path w="2487270" h="2358102">
                  <a:moveTo>
                    <a:pt x="15236" y="0"/>
                  </a:moveTo>
                  <a:lnTo>
                    <a:pt x="2472033" y="0"/>
                  </a:lnTo>
                  <a:cubicBezTo>
                    <a:pt x="2476074" y="0"/>
                    <a:pt x="2479950" y="1605"/>
                    <a:pt x="2482807" y="4463"/>
                  </a:cubicBezTo>
                  <a:cubicBezTo>
                    <a:pt x="2485665" y="7320"/>
                    <a:pt x="2487270" y="11195"/>
                    <a:pt x="2487270" y="15236"/>
                  </a:cubicBezTo>
                  <a:lnTo>
                    <a:pt x="2487270" y="2342866"/>
                  </a:lnTo>
                  <a:cubicBezTo>
                    <a:pt x="2487270" y="2346907"/>
                    <a:pt x="2485665" y="2350782"/>
                    <a:pt x="2482807" y="2353639"/>
                  </a:cubicBezTo>
                  <a:cubicBezTo>
                    <a:pt x="2479950" y="2356497"/>
                    <a:pt x="2476074" y="2358102"/>
                    <a:pt x="2472033" y="2358102"/>
                  </a:cubicBezTo>
                  <a:lnTo>
                    <a:pt x="15236" y="2358102"/>
                  </a:lnTo>
                  <a:cubicBezTo>
                    <a:pt x="11195" y="2358102"/>
                    <a:pt x="7320" y="2356497"/>
                    <a:pt x="4463" y="2353639"/>
                  </a:cubicBezTo>
                  <a:cubicBezTo>
                    <a:pt x="1605" y="2350782"/>
                    <a:pt x="0" y="2346907"/>
                    <a:pt x="0" y="2342866"/>
                  </a:cubicBezTo>
                  <a:lnTo>
                    <a:pt x="0" y="15236"/>
                  </a:lnTo>
                  <a:cubicBezTo>
                    <a:pt x="0" y="11195"/>
                    <a:pt x="1605" y="7320"/>
                    <a:pt x="4463" y="4463"/>
                  </a:cubicBezTo>
                  <a:cubicBezTo>
                    <a:pt x="7320" y="1605"/>
                    <a:pt x="11195" y="0"/>
                    <a:pt x="15236" y="0"/>
                  </a:cubicBezTo>
                  <a:close/>
                </a:path>
              </a:pathLst>
            </a:custGeom>
            <a:solidFill>
              <a:srgbClr val="B8D2E4"/>
            </a:solidFill>
            <a:ln cap="sq">
              <a:noFill/>
              <a:prstDash val="solid"/>
              <a:miter/>
            </a:ln>
          </p:spPr>
          <p:txBody>
            <a:bodyPr/>
            <a:lstStyle/>
            <a:p>
              <a:endParaRPr lang="en-US"/>
            </a:p>
          </p:txBody>
        </p:sp>
        <p:sp>
          <p:nvSpPr>
            <p:cNvPr id="9" name="TextBox 9"/>
            <p:cNvSpPr txBox="1"/>
            <p:nvPr/>
          </p:nvSpPr>
          <p:spPr>
            <a:xfrm>
              <a:off x="0" y="-38100"/>
              <a:ext cx="2487270" cy="2396202"/>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0806360" y="4250148"/>
            <a:ext cx="8294518" cy="1615253"/>
          </a:xfrm>
          <a:prstGeom prst="rect">
            <a:avLst/>
          </a:prstGeom>
        </p:spPr>
        <p:txBody>
          <a:bodyPr lIns="0" tIns="0" rIns="0" bIns="0" rtlCol="0" anchor="t">
            <a:spAutoFit/>
          </a:bodyPr>
          <a:lstStyle/>
          <a:p>
            <a:pPr marL="550243" lvl="1" indent="-275122" algn="l">
              <a:lnSpc>
                <a:spcPts val="4154"/>
              </a:lnSpc>
              <a:buFont typeface="Arial"/>
              <a:buChar char="•"/>
            </a:pPr>
            <a:r>
              <a:rPr lang="en-US" sz="2548">
                <a:solidFill>
                  <a:srgbClr val="156669"/>
                </a:solidFill>
                <a:latin typeface="Agrandir"/>
                <a:ea typeface="Agrandir"/>
                <a:cs typeface="Agrandir"/>
                <a:sym typeface="Agrandir"/>
              </a:rPr>
              <a:t>Arduino IDE</a:t>
            </a:r>
          </a:p>
          <a:p>
            <a:pPr marL="550243" lvl="1" indent="-275122" algn="l">
              <a:lnSpc>
                <a:spcPts val="4154"/>
              </a:lnSpc>
              <a:buFont typeface="Arial"/>
              <a:buChar char="•"/>
            </a:pPr>
            <a:r>
              <a:rPr lang="en-US" sz="2548">
                <a:solidFill>
                  <a:srgbClr val="156669"/>
                </a:solidFill>
                <a:latin typeface="Agrandir"/>
                <a:ea typeface="Agrandir"/>
                <a:cs typeface="Agrandir"/>
                <a:sym typeface="Agrandir"/>
              </a:rPr>
              <a:t>BLYNK App</a:t>
            </a:r>
          </a:p>
          <a:p>
            <a:pPr algn="l">
              <a:lnSpc>
                <a:spcPts val="4331"/>
              </a:lnSpc>
            </a:pPr>
            <a:endParaRPr lang="en-US" sz="2548">
              <a:solidFill>
                <a:srgbClr val="156669"/>
              </a:solidFill>
              <a:latin typeface="Agrandir"/>
              <a:ea typeface="Agrandir"/>
              <a:cs typeface="Agrandir"/>
              <a:sym typeface="Agrandir"/>
            </a:endParaRPr>
          </a:p>
        </p:txBody>
      </p:sp>
      <p:sp>
        <p:nvSpPr>
          <p:cNvPr id="11" name="TextBox 11"/>
          <p:cNvSpPr txBox="1"/>
          <p:nvPr/>
        </p:nvSpPr>
        <p:spPr>
          <a:xfrm>
            <a:off x="482822" y="3086202"/>
            <a:ext cx="7676388" cy="709265"/>
          </a:xfrm>
          <a:prstGeom prst="rect">
            <a:avLst/>
          </a:prstGeom>
        </p:spPr>
        <p:txBody>
          <a:bodyPr lIns="0" tIns="0" rIns="0" bIns="0" rtlCol="0" anchor="t">
            <a:spAutoFit/>
          </a:bodyPr>
          <a:lstStyle/>
          <a:p>
            <a:pPr marL="0" lvl="0" indent="0" algn="ctr">
              <a:lnSpc>
                <a:spcPts val="5239"/>
              </a:lnSpc>
              <a:spcBef>
                <a:spcPct val="0"/>
              </a:spcBef>
            </a:pPr>
            <a:r>
              <a:rPr lang="en-US" sz="5457" spc="-523">
                <a:solidFill>
                  <a:srgbClr val="156669"/>
                </a:solidFill>
                <a:latin typeface="Public Sans"/>
                <a:ea typeface="Public Sans"/>
                <a:cs typeface="Public Sans"/>
                <a:sym typeface="Public Sans"/>
              </a:rPr>
              <a:t>Hardware</a:t>
            </a:r>
          </a:p>
        </p:txBody>
      </p:sp>
      <p:sp>
        <p:nvSpPr>
          <p:cNvPr id="12" name="TextBox 12"/>
          <p:cNvSpPr txBox="1"/>
          <p:nvPr/>
        </p:nvSpPr>
        <p:spPr>
          <a:xfrm>
            <a:off x="9938886" y="3086202"/>
            <a:ext cx="7676388" cy="709265"/>
          </a:xfrm>
          <a:prstGeom prst="rect">
            <a:avLst/>
          </a:prstGeom>
        </p:spPr>
        <p:txBody>
          <a:bodyPr lIns="0" tIns="0" rIns="0" bIns="0" rtlCol="0" anchor="t">
            <a:spAutoFit/>
          </a:bodyPr>
          <a:lstStyle/>
          <a:p>
            <a:pPr marL="0" lvl="0" indent="0" algn="ctr">
              <a:lnSpc>
                <a:spcPts val="5239"/>
              </a:lnSpc>
              <a:spcBef>
                <a:spcPct val="0"/>
              </a:spcBef>
            </a:pPr>
            <a:r>
              <a:rPr lang="en-US" sz="5457" spc="-523">
                <a:solidFill>
                  <a:srgbClr val="156669"/>
                </a:solidFill>
                <a:latin typeface="Public Sans"/>
                <a:ea typeface="Public Sans"/>
                <a:cs typeface="Public Sans"/>
                <a:sym typeface="Public Sans"/>
              </a:rPr>
              <a:t>Software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1200</Words>
  <Application>Microsoft Office PowerPoint</Application>
  <PresentationFormat>Custom</PresentationFormat>
  <Paragraphs>171</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Agrandir</vt:lpstr>
      <vt:lpstr>Agrandir Medium</vt:lpstr>
      <vt:lpstr>Public Sans</vt:lpstr>
      <vt:lpstr>Public Sans Bold</vt:lpstr>
      <vt:lpstr>Agrandir Bold</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Rental</dc:title>
  <cp:lastModifiedBy>DHANUSHANANDAN A M</cp:lastModifiedBy>
  <cp:revision>2</cp:revision>
  <dcterms:created xsi:type="dcterms:W3CDTF">2006-08-16T00:00:00Z</dcterms:created>
  <dcterms:modified xsi:type="dcterms:W3CDTF">2024-11-20T14:46:38Z</dcterms:modified>
  <dc:identifier>DAGE1UcW9MI</dc:identifier>
</cp:coreProperties>
</file>

<file path=docProps/thumbnail.jpeg>
</file>